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59" r:id="rId9"/>
    <p:sldId id="264" r:id="rId10"/>
    <p:sldId id="272" r:id="rId11"/>
    <p:sldId id="265" r:id="rId12"/>
    <p:sldId id="273" r:id="rId13"/>
    <p:sldId id="269" r:id="rId14"/>
    <p:sldId id="275" r:id="rId15"/>
    <p:sldId id="276" r:id="rId16"/>
    <p:sldId id="271" r:id="rId17"/>
    <p:sldId id="277" r:id="rId18"/>
  </p:sldIdLst>
  <p:sldSz cx="9144000" cy="5143500" type="screen16x9"/>
  <p:notesSz cx="6858000" cy="9144000"/>
  <p:embeddedFontLst>
    <p:embeddedFont>
      <p:font typeface="Lato Light" panose="020B0604020202020204" charset="0"/>
      <p:regular r:id="rId20"/>
      <p:bold r:id="rId21"/>
      <p:italic r:id="rId22"/>
      <p:boldItalic r:id="rId23"/>
    </p:embeddedFont>
    <p:embeddedFont>
      <p:font typeface="Roboto Slab Ligh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7AFB8-3D29-4B8F-B362-D4918A1D7320}">
  <a:tblStyle styleId="{6FB7AFB8-3D29-4B8F-B362-D4918A1D73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58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c.ie/" TargetMode="External"/><Relationship Id="rId2" Type="http://schemas.openxmlformats.org/officeDocument/2006/relationships/hyperlink" Target="mailto:alynch@npc.i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“</a:t>
            </a:r>
            <a:r>
              <a:rPr lang="en-IE" sz="3200" dirty="0"/>
              <a:t>Diversity and Adaptation</a:t>
            </a:r>
            <a:r>
              <a:rPr lang="en-IE" dirty="0"/>
              <a:t>”</a:t>
            </a:r>
            <a:br>
              <a:rPr lang="en-IE" dirty="0"/>
            </a:br>
            <a:br>
              <a:rPr lang="en-IE" sz="1100" dirty="0"/>
            </a:br>
            <a:r>
              <a:rPr lang="en-IE" sz="1600" dirty="0"/>
              <a:t>Collaboration between </a:t>
            </a:r>
            <a:br>
              <a:rPr lang="en-IE" sz="1600" dirty="0"/>
            </a:br>
            <a:r>
              <a:rPr lang="en-IE" sz="1600" dirty="0"/>
              <a:t>School and Parents</a:t>
            </a:r>
            <a:br>
              <a:rPr lang="en-IE" sz="1600" dirty="0"/>
            </a:br>
            <a:br>
              <a:rPr lang="en-IE" sz="1600" dirty="0"/>
            </a:br>
            <a:r>
              <a:rPr lang="en-IE" sz="1200" b="1" dirty="0"/>
              <a:t>Towards Equity in Family Engagement. </a:t>
            </a:r>
            <a:br>
              <a:rPr lang="en-IE" sz="1200" b="1" dirty="0"/>
            </a:br>
            <a:r>
              <a:rPr lang="en-IE" sz="1200" b="1" dirty="0"/>
              <a:t>More is Needed than a Good policy</a:t>
            </a:r>
            <a:br>
              <a:rPr lang="en-IE" sz="1200" b="1" dirty="0"/>
            </a:br>
            <a:br>
              <a:rPr lang="en-IE" sz="800" b="1" dirty="0"/>
            </a:br>
            <a:r>
              <a:rPr lang="en-IE" sz="1200" dirty="0"/>
              <a:t>Áine Lynch</a:t>
            </a:r>
            <a:br>
              <a:rPr lang="en-IE" sz="1200" dirty="0"/>
            </a:br>
            <a:r>
              <a:rPr lang="en-IE" sz="1200" dirty="0"/>
              <a:t>CEO</a:t>
            </a:r>
            <a:br>
              <a:rPr lang="en-IE" sz="1200" dirty="0"/>
            </a:br>
            <a:r>
              <a:rPr lang="en-IE" sz="1200" dirty="0"/>
              <a:t>National Parents Council-Ireland </a:t>
            </a: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95C5-FA15-4669-915D-61D288B240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4182" y="1395773"/>
            <a:ext cx="2216727" cy="1160462"/>
          </a:xfrm>
        </p:spPr>
        <p:txBody>
          <a:bodyPr/>
          <a:lstStyle/>
          <a:p>
            <a:r>
              <a:rPr lang="en-IE" dirty="0"/>
              <a:t>What they said!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A3ABA-04A4-4CFF-861D-0F14418AABF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78727" y="886620"/>
            <a:ext cx="5226380" cy="2861108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IE" sz="1600" dirty="0">
                <a:solidFill>
                  <a:schemeClr val="bg1"/>
                </a:solidFill>
              </a:rPr>
              <a:t>“I don’t like when people hit me or tell jokes on   me. The boys in my school hurt my feelings”</a:t>
            </a:r>
          </a:p>
          <a:p>
            <a:pPr>
              <a:buClr>
                <a:schemeClr val="bg1"/>
              </a:buClr>
            </a:pPr>
            <a:endParaRPr lang="en-IE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IE" sz="1600" dirty="0">
                <a:solidFill>
                  <a:schemeClr val="bg1"/>
                </a:solidFill>
              </a:rPr>
              <a:t>“There is not enough PE at schools we do not have a PE hall for wet days or much sports equipment”</a:t>
            </a:r>
          </a:p>
          <a:p>
            <a:pPr>
              <a:buClr>
                <a:schemeClr val="bg1"/>
              </a:buClr>
            </a:pPr>
            <a:endParaRPr lang="en-IE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IE" sz="1600" dirty="0">
                <a:solidFill>
                  <a:schemeClr val="bg1"/>
                </a:solidFill>
              </a:rPr>
              <a:t>“I would like my parents not to be on their phones and laptop and technology”</a:t>
            </a:r>
          </a:p>
          <a:p>
            <a:pPr>
              <a:buClr>
                <a:schemeClr val="bg1"/>
              </a:buClr>
            </a:pPr>
            <a:endParaRPr lang="en-IE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IE" sz="1600" dirty="0">
                <a:solidFill>
                  <a:schemeClr val="bg1"/>
                </a:solidFill>
              </a:rPr>
              <a:t>“I would like my parents to ask more questions regarding school and to ask if I am happy in what I do in school”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E5C79-9771-4F56-A627-8C88FB663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48" y="2510228"/>
            <a:ext cx="2809427" cy="17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5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07239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E" sz="3600" dirty="0"/>
              <a:t>Parents’ Voice</a:t>
            </a:r>
            <a:endParaRPr sz="3600"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996829" y="1354914"/>
            <a:ext cx="5372934" cy="26631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75000"/>
                </a:schemeClr>
              </a:buClr>
              <a:buNone/>
            </a:pPr>
            <a:r>
              <a:rPr lang="en-IE" sz="1800" dirty="0"/>
              <a:t>Authentic voice in organisation gives huge strategic advantage</a:t>
            </a:r>
          </a:p>
          <a:p>
            <a:pPr marL="285750" lvl="0" indent="-285750" rtl="0"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IE" sz="1800" dirty="0"/>
              <a:t>Parent Assemblies</a:t>
            </a:r>
          </a:p>
          <a:p>
            <a:pPr marL="285750" lvl="0" indent="-285750" rtl="0"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IE" sz="1800" dirty="0"/>
              <a:t>Database</a:t>
            </a:r>
          </a:p>
          <a:p>
            <a:pPr marL="285750" lvl="0" indent="-285750" rtl="0">
              <a:spcBef>
                <a:spcPts val="600"/>
              </a:spcBef>
              <a:spcAft>
                <a:spcPts val="10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IE" sz="1800" dirty="0"/>
              <a:t>Surveys</a:t>
            </a:r>
            <a:endParaRPr sz="1800" dirty="0"/>
          </a:p>
        </p:txBody>
      </p:sp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D5A8651-BCCF-4A15-A2D5-B82EEE7F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56" y="1948614"/>
            <a:ext cx="2276445" cy="2329471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EFC0-8C42-46EB-A592-6049D4866A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0729" y="886506"/>
            <a:ext cx="2036763" cy="2273300"/>
          </a:xfrm>
        </p:spPr>
        <p:txBody>
          <a:bodyPr/>
          <a:lstStyle/>
          <a:p>
            <a:r>
              <a:rPr lang="en-IE" sz="3200" dirty="0"/>
              <a:t>Parents’ 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B8B05-722E-47AC-AD6C-AC34D58A72C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81804" y="938212"/>
            <a:ext cx="5292725" cy="3267075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bg1"/>
                </a:solidFill>
              </a:rPr>
              <a:t>Since 2014 we have received 28,500 survey responses from parents on issues such as: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Cost of education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Homework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Children’s Mental Health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Internet Safety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Bullying in Schools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12AEB-BAF0-4531-A46D-E13AC1C57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29" y="2429164"/>
            <a:ext cx="2036763" cy="22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3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dirty="0"/>
              <a:t>Teacher Training</a:t>
            </a:r>
            <a:endParaRPr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9E5E46-C09F-4B60-8660-4AD712D8E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1302" y="1085785"/>
            <a:ext cx="5292300" cy="2971930"/>
          </a:xfrm>
        </p:spPr>
        <p:txBody>
          <a:bodyPr/>
          <a:lstStyle/>
          <a:p>
            <a:pPr marL="101600" indent="0">
              <a:buNone/>
            </a:pPr>
            <a:r>
              <a:rPr lang="en-IE" sz="2400" b="1" dirty="0">
                <a:solidFill>
                  <a:schemeClr val="bg2"/>
                </a:solidFill>
              </a:rPr>
              <a:t>Undergraduate Elective for Bachelor of Education Degree.</a:t>
            </a:r>
          </a:p>
          <a:p>
            <a:pPr marL="101600" indent="0" algn="ctr">
              <a:buNone/>
            </a:pPr>
            <a:r>
              <a:rPr lang="en-IE" dirty="0">
                <a:solidFill>
                  <a:schemeClr val="accent4"/>
                </a:solidFill>
              </a:rPr>
              <a:t>Working with Parents to Support their Children’s Learning</a:t>
            </a:r>
          </a:p>
          <a:p>
            <a:r>
              <a:rPr lang="en-IE" dirty="0">
                <a:solidFill>
                  <a:schemeClr val="bg2"/>
                </a:solidFill>
              </a:rPr>
              <a:t>Third year delivered</a:t>
            </a:r>
          </a:p>
          <a:p>
            <a:r>
              <a:rPr lang="en-IE" dirty="0">
                <a:solidFill>
                  <a:schemeClr val="bg2"/>
                </a:solidFill>
              </a:rPr>
              <a:t>22 weeks over two semesters</a:t>
            </a:r>
          </a:p>
          <a:p>
            <a:r>
              <a:rPr lang="en-IE" dirty="0">
                <a:solidFill>
                  <a:schemeClr val="bg2"/>
                </a:solidFill>
              </a:rPr>
              <a:t>Delivered by NPC staff</a:t>
            </a:r>
          </a:p>
          <a:p>
            <a:endParaRPr lang="en-IE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4E9C2-F391-449E-A7EE-942BB00ED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2" y="3189875"/>
            <a:ext cx="2035336" cy="1485965"/>
          </a:xfrm>
          <a:prstGeom prst="rect">
            <a:avLst/>
          </a:prstGeom>
          <a:effectLst>
            <a:softEdge rad="2032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3F641-44B7-4865-95A2-72276A0A6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3054" y="1312714"/>
            <a:ext cx="6659700" cy="819900"/>
          </a:xfrm>
        </p:spPr>
        <p:txBody>
          <a:bodyPr/>
          <a:lstStyle/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Values and beliefs</a:t>
            </a:r>
          </a:p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Research</a:t>
            </a:r>
          </a:p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Literacy and Numeracy</a:t>
            </a:r>
          </a:p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Communication-Active Listening</a:t>
            </a:r>
          </a:p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Communication –Restorative Processes</a:t>
            </a:r>
          </a:p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Inclusion, Diversity and Parental Involvement</a:t>
            </a:r>
          </a:p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Welcoming/unwelcoming schools</a:t>
            </a:r>
          </a:p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Homework</a:t>
            </a:r>
          </a:p>
          <a:p>
            <a:pPr algn="l"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bg1"/>
                </a:solidFill>
              </a:rPr>
              <a:t>Professional Practice Plan</a:t>
            </a:r>
          </a:p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1A86B-C105-46D4-8FF7-6BA2F279AF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157" y="575129"/>
            <a:ext cx="2141538" cy="2630488"/>
          </a:xfrm>
        </p:spPr>
        <p:txBody>
          <a:bodyPr/>
          <a:lstStyle/>
          <a:p>
            <a:r>
              <a:rPr lang="en-IE" sz="2400" dirty="0"/>
              <a:t>Course Content Overview</a:t>
            </a:r>
          </a:p>
        </p:txBody>
      </p:sp>
    </p:spTree>
    <p:extLst>
      <p:ext uri="{BB962C8B-B14F-4D97-AF65-F5344CB8AC3E}">
        <p14:creationId xmlns:p14="http://schemas.microsoft.com/office/powerpoint/2010/main" val="265039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AE507-8765-48FD-B892-54DE929E756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794681" y="938212"/>
            <a:ext cx="5292725" cy="3267075"/>
          </a:xfrm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IE" sz="1400" dirty="0"/>
              <a:t>“It was an excellent course in the sense it resolved parental issues that would have once baffled me but now I feel more confident in this regard”.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IE" sz="1050" dirty="0"/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IE" sz="1400" dirty="0"/>
              <a:t>“Brilliant course. Would be great if all </a:t>
            </a:r>
            <a:r>
              <a:rPr lang="en-IE" sz="1400" dirty="0" err="1"/>
              <a:t>B.Ed's</a:t>
            </a:r>
            <a:r>
              <a:rPr lang="en-IE" sz="1400" dirty="0"/>
              <a:t> had to do this course”.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IE" sz="1050" dirty="0"/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IE" sz="1400" dirty="0"/>
              <a:t>“I really found that the course made me much more aware of how parents can be involved with children's learning.  I liked the professional plan, very practical”.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IE" sz="1050" dirty="0"/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IE" sz="1400" dirty="0"/>
              <a:t>“The course took away the fear of working with parents and showed us its more positive than negative”.  </a:t>
            </a:r>
          </a:p>
          <a:p>
            <a:endParaRPr lang="en-IE" sz="1400" dirty="0"/>
          </a:p>
          <a:p>
            <a:endParaRPr lang="en-IE" sz="1400" dirty="0"/>
          </a:p>
          <a:p>
            <a:endParaRPr lang="en-I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932AA4-7078-4422-8BD2-3049AC1FF5D2}"/>
              </a:ext>
            </a:extLst>
          </p:cNvPr>
          <p:cNvSpPr/>
          <p:nvPr/>
        </p:nvSpPr>
        <p:spPr>
          <a:xfrm>
            <a:off x="320902" y="1201625"/>
            <a:ext cx="2473779" cy="2462326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CDFC3-AA05-43FC-B2D2-CD66CC992D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3143" y="1033463"/>
            <a:ext cx="2141538" cy="2630488"/>
          </a:xfrm>
          <a:ln>
            <a:noFill/>
          </a:ln>
        </p:spPr>
        <p:txBody>
          <a:bodyPr/>
          <a:lstStyle/>
          <a:p>
            <a:r>
              <a:rPr lang="en-IE" sz="2800" dirty="0">
                <a:solidFill>
                  <a:schemeClr val="bg1"/>
                </a:solidFill>
              </a:rPr>
              <a:t>Student Feedback</a:t>
            </a:r>
          </a:p>
        </p:txBody>
      </p:sp>
      <p:pic>
        <p:nvPicPr>
          <p:cNvPr id="6" name="Picture 5" descr="\\NPCDC01\RedirectedFolders\MDavern\My Documents\Desktop\Website\Web images\Page 14 Volunteering.jpg">
            <a:extLst>
              <a:ext uri="{FF2B5EF4-FFF2-40B4-BE49-F238E27FC236}">
                <a16:creationId xmlns:a16="http://schemas.microsoft.com/office/drawing/2014/main" id="{2885143B-548B-4D96-A31A-042A2E795B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6" y="2827338"/>
            <a:ext cx="2965313" cy="22145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6910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>
            <a:spLocks noGrp="1"/>
          </p:cNvSpPr>
          <p:nvPr>
            <p:ph type="ctrTitle" idx="4294967295"/>
          </p:nvPr>
        </p:nvSpPr>
        <p:spPr>
          <a:xfrm>
            <a:off x="612321" y="1543050"/>
            <a:ext cx="2751365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dirty="0"/>
              <a:t>Conclusion</a:t>
            </a:r>
            <a:endParaRPr sz="3600" dirty="0"/>
          </a:p>
        </p:txBody>
      </p:sp>
      <p:sp>
        <p:nvSpPr>
          <p:cNvPr id="10" name="Google Shape;512;p29">
            <a:extLst>
              <a:ext uri="{FF2B5EF4-FFF2-40B4-BE49-F238E27FC236}">
                <a16:creationId xmlns:a16="http://schemas.microsoft.com/office/drawing/2014/main" id="{0FCA9175-858B-4D4C-8A0E-AFF23E91CB1A}"/>
              </a:ext>
            </a:extLst>
          </p:cNvPr>
          <p:cNvSpPr txBox="1">
            <a:spLocks/>
          </p:cNvSpPr>
          <p:nvPr/>
        </p:nvSpPr>
        <p:spPr>
          <a:xfrm>
            <a:off x="3527106" y="1658631"/>
            <a:ext cx="4854894" cy="2553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bg1"/>
              </a:buClr>
              <a:buSzPct val="113000"/>
              <a:buFont typeface="Courier New" panose="02070309020205020404" pitchFamily="49" charset="0"/>
              <a:buChar char="o"/>
            </a:pPr>
            <a:r>
              <a:rPr lang="en-IE" sz="1600" dirty="0">
                <a:solidFill>
                  <a:schemeClr val="bg1"/>
                </a:solidFill>
              </a:rPr>
              <a:t>Have to approach improving parent and school collaboration from many angles</a:t>
            </a:r>
          </a:p>
          <a:p>
            <a:pPr marL="285750" indent="-285750">
              <a:buClr>
                <a:schemeClr val="bg1"/>
              </a:buClr>
              <a:buSzPct val="113000"/>
              <a:buFont typeface="Courier New" panose="02070309020205020404" pitchFamily="49" charset="0"/>
              <a:buChar char="o"/>
            </a:pPr>
            <a:endParaRPr lang="en-IE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SzPct val="113000"/>
              <a:buFont typeface="Courier New" panose="02070309020205020404" pitchFamily="49" charset="0"/>
              <a:buChar char="o"/>
            </a:pPr>
            <a:r>
              <a:rPr lang="en-IE" sz="1600" dirty="0">
                <a:solidFill>
                  <a:schemeClr val="bg1"/>
                </a:solidFill>
              </a:rPr>
              <a:t>Goes beyond committees</a:t>
            </a:r>
          </a:p>
          <a:p>
            <a:pPr marL="285750" indent="-285750">
              <a:buClr>
                <a:schemeClr val="bg1"/>
              </a:buClr>
              <a:buSzPct val="113000"/>
              <a:buFont typeface="Courier New" panose="02070309020205020404" pitchFamily="49" charset="0"/>
              <a:buChar char="o"/>
            </a:pPr>
            <a:endParaRPr lang="en-IE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SzPct val="113000"/>
              <a:buFont typeface="Courier New" panose="02070309020205020404" pitchFamily="49" charset="0"/>
              <a:buChar char="o"/>
            </a:pPr>
            <a:r>
              <a:rPr lang="en-IE" sz="1600" dirty="0">
                <a:solidFill>
                  <a:schemeClr val="bg1"/>
                </a:solidFill>
              </a:rPr>
              <a:t>Goes beyond campaigning</a:t>
            </a:r>
          </a:p>
          <a:p>
            <a:pPr marL="285750" indent="-285750">
              <a:buClr>
                <a:schemeClr val="bg1"/>
              </a:buClr>
              <a:buSzPct val="113000"/>
              <a:buFont typeface="Courier New" panose="02070309020205020404" pitchFamily="49" charset="0"/>
              <a:buChar char="o"/>
            </a:pPr>
            <a:endParaRPr lang="en-IE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SzPct val="113000"/>
              <a:buFont typeface="Courier New" panose="02070309020205020404" pitchFamily="49" charset="0"/>
              <a:buChar char="o"/>
            </a:pPr>
            <a:r>
              <a:rPr lang="en-IE" sz="1600" dirty="0">
                <a:solidFill>
                  <a:schemeClr val="bg1"/>
                </a:solidFill>
              </a:rPr>
              <a:t>Real connections with all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FDFD4-D1AE-4436-96FA-EB995756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Contact Details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298DC-6B71-4D50-9136-6F31D7A27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ctr">
              <a:buNone/>
            </a:pPr>
            <a:endParaRPr lang="en-IE" sz="3200" dirty="0"/>
          </a:p>
          <a:p>
            <a:pPr marL="101600" indent="0" algn="ctr">
              <a:buNone/>
            </a:pPr>
            <a:r>
              <a:rPr lang="en-IE" sz="3200" dirty="0"/>
              <a:t>Áine Lynch  </a:t>
            </a:r>
            <a:r>
              <a:rPr lang="en-IE" sz="3200" dirty="0">
                <a:hlinkClick r:id="rId2"/>
              </a:rPr>
              <a:t>alynch@npc.ie</a:t>
            </a:r>
            <a:endParaRPr lang="en-IE" sz="3200" dirty="0"/>
          </a:p>
          <a:p>
            <a:pPr marL="101600" indent="0" algn="ctr">
              <a:buNone/>
            </a:pPr>
            <a:endParaRPr lang="en-IE" sz="3200" dirty="0"/>
          </a:p>
          <a:p>
            <a:pPr marL="101600" indent="0" algn="ctr">
              <a:buNone/>
            </a:pPr>
            <a:r>
              <a:rPr lang="en-IE" sz="3200" dirty="0"/>
              <a:t>   NPC website </a:t>
            </a:r>
            <a:r>
              <a:rPr lang="en-IE" sz="3200" dirty="0">
                <a:hlinkClick r:id="rId3"/>
              </a:rPr>
              <a:t>www.npc.ie</a:t>
            </a:r>
            <a:r>
              <a:rPr lang="en-I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74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345697" y="693900"/>
            <a:ext cx="1787977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dirty="0"/>
              <a:t>Overview</a:t>
            </a:r>
            <a:endParaRPr sz="2400" b="1" dirty="0"/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830925" y="1202493"/>
            <a:ext cx="5003820" cy="3002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600" b="1" dirty="0"/>
              <a:t>Next hour and 15 mins = 5 mini presentations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4A5C65"/>
              </a:solidFill>
            </a:endParaRPr>
          </a:p>
          <a:p>
            <a:pPr marL="228600" lvl="0" indent="-2286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IE" sz="1600" dirty="0"/>
              <a:t> National Parents Council Primary</a:t>
            </a:r>
          </a:p>
          <a:p>
            <a:pPr marL="228600" lvl="0" indent="-2286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IE" sz="1600" dirty="0"/>
              <a:t> Partnership Schools</a:t>
            </a:r>
          </a:p>
          <a:p>
            <a:pPr marL="228600" lvl="0" indent="-2286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IE" sz="1600" dirty="0"/>
              <a:t> Children’s Voice</a:t>
            </a:r>
          </a:p>
          <a:p>
            <a:pPr marL="228600" lvl="0" indent="-2286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IE" sz="1600" dirty="0"/>
              <a:t> Parents’ Voice</a:t>
            </a:r>
          </a:p>
          <a:p>
            <a:pPr marL="228600" lvl="0" indent="-2286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IE" sz="1600" dirty="0"/>
              <a:t> Teacher Training</a:t>
            </a:r>
            <a:endParaRPr sz="16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dirty="0">
                <a:solidFill>
                  <a:schemeClr val="bg1"/>
                </a:solidFill>
              </a:rPr>
              <a:t>National Parents Council Primary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body" idx="1"/>
          </p:nvPr>
        </p:nvSpPr>
        <p:spPr>
          <a:xfrm>
            <a:off x="2881093" y="811663"/>
            <a:ext cx="5334651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4">
                    <a:lumMod val="75000"/>
                  </a:schemeClr>
                </a:solidFill>
              </a:rPr>
              <a:t>Primary and Early Years</a:t>
            </a:r>
          </a:p>
          <a:p>
            <a:pPr marL="3429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4">
                    <a:lumMod val="75000"/>
                  </a:schemeClr>
                </a:solidFill>
              </a:rPr>
              <a:t>Registered Charity and Company Ltd by Guarantee</a:t>
            </a:r>
          </a:p>
          <a:p>
            <a:pPr marL="342900" indent="-34290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endParaRPr lang="en-IE" sz="10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4">
                    <a:lumMod val="75000"/>
                  </a:schemeClr>
                </a:solidFill>
              </a:rPr>
              <a:t>Diverse income streams – 2/3rds </a:t>
            </a:r>
            <a:r>
              <a:rPr lang="en-IE" sz="1600" dirty="0" err="1">
                <a:solidFill>
                  <a:schemeClr val="accent4">
                    <a:lumMod val="75000"/>
                  </a:schemeClr>
                </a:solidFill>
              </a:rPr>
              <a:t>approx</a:t>
            </a:r>
            <a:r>
              <a:rPr lang="en-IE" sz="1600" dirty="0">
                <a:solidFill>
                  <a:schemeClr val="accent4">
                    <a:lumMod val="75000"/>
                  </a:schemeClr>
                </a:solidFill>
              </a:rPr>
              <a:t> is State funding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endParaRPr lang="en-IE" sz="9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4">
                    <a:lumMod val="75000"/>
                  </a:schemeClr>
                </a:solidFill>
              </a:rPr>
              <a:t>Services – Helpline, Training, Website, Partnership Schools Ireland</a:t>
            </a:r>
          </a:p>
          <a:p>
            <a:pPr marL="342900" lvl="0" indent="-3429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4">
                    <a:lumMod val="75000"/>
                  </a:schemeClr>
                </a:solidFill>
              </a:rPr>
              <a:t>Representative Voice</a:t>
            </a: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763" y="2779091"/>
            <a:ext cx="1735850" cy="164163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754B-C5AA-4ECF-8C40-9C00B514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7" y="675465"/>
            <a:ext cx="2142000" cy="2630400"/>
          </a:xfrm>
        </p:spPr>
        <p:txBody>
          <a:bodyPr/>
          <a:lstStyle/>
          <a:p>
            <a:r>
              <a:rPr lang="en-IE" sz="2400" dirty="0"/>
              <a:t>Partnership Schools Ireland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83A2A-733A-4F22-8925-CEECA03E25B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373" y="1167493"/>
            <a:ext cx="3451077" cy="164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889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1066D-2DA6-420D-B6A8-4C9E562EC5DE}"/>
              </a:ext>
            </a:extLst>
          </p:cNvPr>
          <p:cNvPicPr/>
          <p:nvPr/>
        </p:nvPicPr>
        <p:blipFill rotWithShape="1">
          <a:blip r:embed="rId4" cstate="print"/>
          <a:srcRect l="16109" t="21806" r="16768" b="22478"/>
          <a:stretch/>
        </p:blipFill>
        <p:spPr>
          <a:xfrm>
            <a:off x="6165272" y="3717850"/>
            <a:ext cx="1449513" cy="77347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68D06CA4-E10B-4CD5-A492-4A01A62F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533" y="3477492"/>
            <a:ext cx="1152128" cy="110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S_Logo.png">
            <a:extLst>
              <a:ext uri="{FF2B5EF4-FFF2-40B4-BE49-F238E27FC236}">
                <a16:creationId xmlns:a16="http://schemas.microsoft.com/office/drawing/2014/main" id="{D6A0DD2C-2307-4C36-AF07-DCF49C0C185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8729" y="3888451"/>
            <a:ext cx="2778707" cy="59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 idx="4294967295"/>
          </p:nvPr>
        </p:nvSpPr>
        <p:spPr>
          <a:xfrm>
            <a:off x="1995051" y="301931"/>
            <a:ext cx="5238506" cy="10194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accent4">
                    <a:lumMod val="75000"/>
                  </a:schemeClr>
                </a:solidFill>
              </a:rPr>
              <a:t>Effective Partnerships lead to better outcomes for Children</a:t>
            </a:r>
            <a:endParaRPr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A24D39-9C50-49D0-9D7B-921F44DCF477}"/>
              </a:ext>
            </a:extLst>
          </p:cNvPr>
          <p:cNvGrpSpPr/>
          <p:nvPr/>
        </p:nvGrpSpPr>
        <p:grpSpPr>
          <a:xfrm>
            <a:off x="2376055" y="1433946"/>
            <a:ext cx="3754582" cy="3014672"/>
            <a:chOff x="1312280" y="2060848"/>
            <a:chExt cx="5832648" cy="4446240"/>
          </a:xfrm>
        </p:grpSpPr>
        <p:sp>
          <p:nvSpPr>
            <p:cNvPr id="6" name="WordArt 7">
              <a:extLst>
                <a:ext uri="{FF2B5EF4-FFF2-40B4-BE49-F238E27FC236}">
                  <a16:creationId xmlns:a16="http://schemas.microsoft.com/office/drawing/2014/main" id="{018C18FE-D594-4DBB-9A3D-B3B3D187373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74896" y="2670778"/>
              <a:ext cx="1143000" cy="8382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2800" kern="10" dirty="0">
                  <a:latin typeface="Arial"/>
                  <a:cs typeface="Arial"/>
                </a:rPr>
                <a:t>Excellent</a:t>
              </a:r>
            </a:p>
            <a:p>
              <a:r>
                <a:rPr lang="en-GB" sz="2800" kern="10" dirty="0">
                  <a:latin typeface="Arial"/>
                  <a:cs typeface="Arial"/>
                </a:rPr>
                <a:t>Schools</a:t>
              </a:r>
            </a:p>
          </p:txBody>
        </p:sp>
        <p:sp>
          <p:nvSpPr>
            <p:cNvPr id="8" name="WordArt 8">
              <a:extLst>
                <a:ext uri="{FF2B5EF4-FFF2-40B4-BE49-F238E27FC236}">
                  <a16:creationId xmlns:a16="http://schemas.microsoft.com/office/drawing/2014/main" id="{7A571B27-6216-4A69-9626-FFCF3B789C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58982" y="2612064"/>
              <a:ext cx="1219200" cy="8382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2800" kern="10" dirty="0">
                  <a:latin typeface="Arial"/>
                  <a:cs typeface="Arial"/>
                </a:rPr>
                <a:t>Strong</a:t>
              </a:r>
            </a:p>
            <a:p>
              <a:r>
                <a:rPr lang="en-GB" sz="2800" kern="10" dirty="0">
                  <a:latin typeface="Arial"/>
                  <a:cs typeface="Arial"/>
                </a:rPr>
                <a:t>Families</a:t>
              </a:r>
            </a:p>
          </p:txBody>
        </p:sp>
        <p:sp>
          <p:nvSpPr>
            <p:cNvPr id="9" name="WordArt 9">
              <a:extLst>
                <a:ext uri="{FF2B5EF4-FFF2-40B4-BE49-F238E27FC236}">
                  <a16:creationId xmlns:a16="http://schemas.microsoft.com/office/drawing/2014/main" id="{028EC626-D854-475F-A6FB-7EC89E986F7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4861" y="5262099"/>
              <a:ext cx="1676400" cy="8382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400" b="1" i="1" kern="1200">
                  <a:solidFill>
                    <a:schemeClr val="tx1"/>
                  </a:solidFill>
                  <a:latin typeface="Palatino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2800" kern="10" dirty="0">
                  <a:latin typeface="Arial"/>
                  <a:cs typeface="Arial"/>
                </a:rPr>
                <a:t>Healthy </a:t>
              </a:r>
            </a:p>
            <a:p>
              <a:r>
                <a:rPr lang="en-GB" sz="2800" kern="10" dirty="0">
                  <a:latin typeface="Arial"/>
                  <a:cs typeface="Arial"/>
                </a:rPr>
                <a:t>Communities</a:t>
              </a:r>
            </a:p>
          </p:txBody>
        </p:sp>
        <p:pic>
          <p:nvPicPr>
            <p:cNvPr id="10" name="Picture 9" descr="MCj03967000000[1]">
              <a:extLst>
                <a:ext uri="{FF2B5EF4-FFF2-40B4-BE49-F238E27FC236}">
                  <a16:creationId xmlns:a16="http://schemas.microsoft.com/office/drawing/2014/main" id="{B10FB226-0944-49F8-92A3-C02F791C2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361" y="3523591"/>
              <a:ext cx="10414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18A3F2-6B63-4821-830D-D94B6E6C98BE}"/>
                </a:ext>
              </a:extLst>
            </p:cNvPr>
            <p:cNvSpPr/>
            <p:nvPr/>
          </p:nvSpPr>
          <p:spPr>
            <a:xfrm>
              <a:off x="2464408" y="3480048"/>
              <a:ext cx="3240360" cy="3027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3EE7DF-214A-4A4B-B94B-A0041F0C537F}"/>
                </a:ext>
              </a:extLst>
            </p:cNvPr>
            <p:cNvSpPr/>
            <p:nvPr/>
          </p:nvSpPr>
          <p:spPr>
            <a:xfrm>
              <a:off x="1312280" y="2060848"/>
              <a:ext cx="3500710" cy="31422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9CAFF8-EDA3-4D88-8351-845D52569F41}"/>
                </a:ext>
              </a:extLst>
            </p:cNvPr>
            <p:cNvSpPr/>
            <p:nvPr/>
          </p:nvSpPr>
          <p:spPr>
            <a:xfrm>
              <a:off x="3563888" y="2060848"/>
              <a:ext cx="3581040" cy="31422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 idx="4294967295"/>
          </p:nvPr>
        </p:nvSpPr>
        <p:spPr>
          <a:xfrm>
            <a:off x="831273" y="1073438"/>
            <a:ext cx="2141538" cy="1505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/>
              <a:t>Action Team for Partnership</a:t>
            </a:r>
            <a:endParaRPr sz="2400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4294967295"/>
          </p:nvPr>
        </p:nvSpPr>
        <p:spPr>
          <a:xfrm>
            <a:off x="3021590" y="1226848"/>
            <a:ext cx="5291137" cy="2846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bg1"/>
                </a:solidFill>
              </a:rPr>
              <a:t>Action arm of  a  School Board of Management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Wingdings" panose="05000000000000000000" pitchFamily="2" charset="2"/>
              <a:buChar char="Ø"/>
            </a:pPr>
            <a:endParaRPr lang="en-IE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bg1"/>
                </a:solidFill>
              </a:rPr>
              <a:t>Possible members: school staff, Principal, Parents, Community members, Pupils, BOM members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Wingdings" panose="05000000000000000000" pitchFamily="2" charset="2"/>
              <a:buChar char="Ø"/>
            </a:pPr>
            <a:endParaRPr lang="en-IE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bg1"/>
                </a:solidFill>
              </a:rPr>
              <a:t>Annual Action Plan based on School Plan Goals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Wingdings" panose="05000000000000000000" pitchFamily="2" charset="2"/>
              <a:buChar char="Ø"/>
            </a:pPr>
            <a:endParaRPr lang="en-IE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bg1"/>
                </a:solidFill>
              </a:rPr>
              <a:t>2 Academic Goals, 1 Behaviour Goal, 1 Partnership Goal</a:t>
            </a:r>
            <a:endParaRPr sz="1800" dirty="0">
              <a:solidFill>
                <a:schemeClr val="bg1"/>
              </a:solidFill>
            </a:endParaRPr>
          </a:p>
        </p:txBody>
      </p:sp>
      <p:pic>
        <p:nvPicPr>
          <p:cNvPr id="5" name="Picture 4" descr="\\NPCDC01\RedirectedFolders\MDavern\My Documents\Desktop\Website\Web images\PAge 5 hands.jpg">
            <a:extLst>
              <a:ext uri="{FF2B5EF4-FFF2-40B4-BE49-F238E27FC236}">
                <a16:creationId xmlns:a16="http://schemas.microsoft.com/office/drawing/2014/main" id="{2A355E64-7FD0-47E7-9F97-292D62178A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2782288"/>
            <a:ext cx="2029109" cy="141879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0" y="1887538"/>
            <a:ext cx="3371850" cy="1160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Big concept</a:t>
            </a:r>
            <a:endParaRPr sz="6000" dirty="0"/>
          </a:p>
        </p:txBody>
      </p:sp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92FAA80D-846F-4D14-B0BE-1267200DC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5" y="310243"/>
            <a:ext cx="3661977" cy="4521668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9BF111D8-B51B-4FC6-BD5F-99C1ABAA6CE9}"/>
              </a:ext>
            </a:extLst>
          </p:cNvPr>
          <p:cNvSpPr txBox="1">
            <a:spLocks/>
          </p:cNvSpPr>
          <p:nvPr/>
        </p:nvSpPr>
        <p:spPr>
          <a:xfrm>
            <a:off x="4292370" y="418063"/>
            <a:ext cx="3384742" cy="957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Currently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92116A93-213A-4ABF-B3C6-FD81D03E6E9D}"/>
              </a:ext>
            </a:extLst>
          </p:cNvPr>
          <p:cNvSpPr txBox="1">
            <a:spLocks/>
          </p:cNvSpPr>
          <p:nvPr/>
        </p:nvSpPr>
        <p:spPr>
          <a:xfrm>
            <a:off x="4733242" y="1407499"/>
            <a:ext cx="3384741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25 Partnership Schools all around Ireland and recruiting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Special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Rural and Urban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title"/>
          </p:nvPr>
        </p:nvSpPr>
        <p:spPr>
          <a:xfrm>
            <a:off x="0" y="1885951"/>
            <a:ext cx="2383971" cy="685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dirty="0"/>
              <a:t>Children’s Voice</a:t>
            </a:r>
            <a:endParaRPr sz="3600" dirty="0"/>
          </a:p>
        </p:txBody>
      </p:sp>
      <p:sp>
        <p:nvSpPr>
          <p:cNvPr id="412" name="Google Shape;412;p18"/>
          <p:cNvSpPr txBox="1">
            <a:spLocks noGrp="1"/>
          </p:cNvSpPr>
          <p:nvPr>
            <p:ph type="body" idx="1"/>
          </p:nvPr>
        </p:nvSpPr>
        <p:spPr>
          <a:xfrm>
            <a:off x="2910039" y="1068729"/>
            <a:ext cx="5474681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E" sz="2800" b="1" dirty="0">
                <a:solidFill>
                  <a:schemeClr val="tx2">
                    <a:lumMod val="50000"/>
                  </a:schemeClr>
                </a:solidFill>
              </a:rPr>
              <a:t>NPC’s Children’s 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2">
                    <a:lumMod val="50000"/>
                  </a:schemeClr>
                </a:solidFill>
              </a:rPr>
              <a:t>Participation Unit</a:t>
            </a:r>
          </a:p>
          <a:p>
            <a:pPr marL="0" indent="0">
              <a:buNone/>
            </a:pPr>
            <a:endParaRPr lang="en-IE" sz="1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4000"/>
              <a:buFont typeface="Courier New" panose="02070309020205020404" pitchFamily="49" charset="0"/>
              <a:buChar char="o"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</a:rPr>
              <a:t>Partnership Schools Ireland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4000"/>
              <a:buFont typeface="Courier New" panose="02070309020205020404" pitchFamily="49" charset="0"/>
              <a:buChar char="o"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</a:rPr>
              <a:t>Children’s Surveys 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4000"/>
              <a:buFont typeface="Courier New" panose="02070309020205020404" pitchFamily="49" charset="0"/>
              <a:buChar char="o"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</a:rPr>
              <a:t>Face to Face Consultation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9AEC9-9508-4312-871A-404586154A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60" y="400050"/>
            <a:ext cx="2127326" cy="226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A1279-3ABE-42FD-BACE-913DC775C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48" y="3339192"/>
            <a:ext cx="2160791" cy="1256557"/>
          </a:xfrm>
          <a:prstGeom prst="rect">
            <a:avLst/>
          </a:prstGeom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A1B5F-057B-49B2-BD48-ABB93360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3702" y="1491718"/>
            <a:ext cx="6659700" cy="333972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IE" sz="1800" dirty="0"/>
              <a:t>NPC’s Strategic Planning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/>
              <a:t>1039 responses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400" dirty="0"/>
          </a:p>
          <a:p>
            <a:pPr algn="l">
              <a:spcBef>
                <a:spcPts val="0"/>
              </a:spcBef>
            </a:pPr>
            <a:r>
              <a:rPr lang="en-IE" sz="1800" dirty="0"/>
              <a:t>What it is like to be a child in Ireland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/>
              <a:t>2091 responses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400" dirty="0"/>
          </a:p>
          <a:p>
            <a:pPr algn="l">
              <a:spcBef>
                <a:spcPts val="0"/>
              </a:spcBef>
            </a:pPr>
            <a:r>
              <a:rPr lang="en-IE" sz="1800" dirty="0"/>
              <a:t>Children’s views on Homework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/>
              <a:t>2330 responses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400" dirty="0"/>
          </a:p>
          <a:p>
            <a:pPr algn="l">
              <a:spcBef>
                <a:spcPts val="0"/>
              </a:spcBef>
            </a:pPr>
            <a:r>
              <a:rPr lang="en-IE" sz="1800" dirty="0"/>
              <a:t>Children’s experience of Lunchtime in school</a:t>
            </a:r>
          </a:p>
          <a:p>
            <a:pPr lvl="1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dirty="0"/>
              <a:t>3493</a:t>
            </a:r>
          </a:p>
          <a:p>
            <a:pPr lvl="1"/>
            <a:endParaRPr lang="en-IE" dirty="0"/>
          </a:p>
          <a:p>
            <a:endParaRPr lang="en-IE" dirty="0"/>
          </a:p>
          <a:p>
            <a:endParaRPr lang="en-IE" dirty="0"/>
          </a:p>
          <a:p>
            <a:pPr lvl="1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A55D7-520C-481B-ADFA-54FBF3A61F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531091"/>
            <a:ext cx="2141538" cy="2630488"/>
          </a:xfrm>
        </p:spPr>
        <p:txBody>
          <a:bodyPr/>
          <a:lstStyle/>
          <a:p>
            <a:r>
              <a:rPr lang="en-IE" sz="2400" dirty="0"/>
              <a:t>Children’s Surveys</a:t>
            </a:r>
            <a:br>
              <a:rPr lang="en-IE" sz="2400" dirty="0"/>
            </a:br>
            <a:r>
              <a:rPr lang="en-IE" sz="2400" dirty="0"/>
              <a:t>2016-2017</a:t>
            </a:r>
            <a:br>
              <a:rPr lang="en-IE" sz="2400" dirty="0"/>
            </a:br>
            <a:r>
              <a:rPr lang="en-IE" sz="2400" dirty="0"/>
              <a:t>9000 Responses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FC02A-B6C9-49C4-800F-BC5D3C27C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694" y="419675"/>
            <a:ext cx="1633870" cy="215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A8E5DB-51ED-44FB-9064-2B2001F0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65" y="3284112"/>
            <a:ext cx="1547646" cy="1054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536</Words>
  <Application>Microsoft Office PowerPoint</Application>
  <PresentationFormat>On-screen Show (16:9)</PresentationFormat>
  <Paragraphs>120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Lato Light</vt:lpstr>
      <vt:lpstr>Courier New</vt:lpstr>
      <vt:lpstr>Wingdings</vt:lpstr>
      <vt:lpstr>Arial</vt:lpstr>
      <vt:lpstr>Roboto Slab Light</vt:lpstr>
      <vt:lpstr>Kent template</vt:lpstr>
      <vt:lpstr>“Diversity and Adaptation”  Collaboration between  School and Parents  Towards Equity in Family Engagement.  More is Needed than a Good policy  Áine Lynch CEO National Parents Council-Ireland </vt:lpstr>
      <vt:lpstr>Overview</vt:lpstr>
      <vt:lpstr>National Parents Council Primary</vt:lpstr>
      <vt:lpstr>Partnership Schools Ireland</vt:lpstr>
      <vt:lpstr>Effective Partnerships lead to better outcomes for Children</vt:lpstr>
      <vt:lpstr>Action Team for Partnership</vt:lpstr>
      <vt:lpstr>Big concept</vt:lpstr>
      <vt:lpstr>Children’s Voice</vt:lpstr>
      <vt:lpstr>Children’s Surveys 2016-2017 9000 Responses</vt:lpstr>
      <vt:lpstr>What they said!</vt:lpstr>
      <vt:lpstr>Parents’ Voice</vt:lpstr>
      <vt:lpstr>Parents’ Surveys</vt:lpstr>
      <vt:lpstr>Teacher Training</vt:lpstr>
      <vt:lpstr>Course Content Overview</vt:lpstr>
      <vt:lpstr>Student Feedback</vt:lpstr>
      <vt:lpstr>Conclusion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“Diversity and Adaptation”  Collaboration between  School and Parents</dc:title>
  <dc:creator>Michelle Davern</dc:creator>
  <cp:lastModifiedBy>Aine Lynch</cp:lastModifiedBy>
  <cp:revision>38</cp:revision>
  <dcterms:modified xsi:type="dcterms:W3CDTF">2018-09-25T08:00:35Z</dcterms:modified>
</cp:coreProperties>
</file>