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26" r:id="rId2"/>
    <p:sldId id="327" r:id="rId3"/>
    <p:sldId id="328" r:id="rId4"/>
    <p:sldId id="329" r:id="rId5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2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6122" autoAdjust="0"/>
  </p:normalViewPr>
  <p:slideViewPr>
    <p:cSldViewPr>
      <p:cViewPr varScale="1">
        <p:scale>
          <a:sx n="89" d="100"/>
          <a:sy n="89" d="100"/>
        </p:scale>
        <p:origin x="1310" y="82"/>
      </p:cViewPr>
      <p:guideLst>
        <p:guide orient="horz" pos="211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E5218-35AA-4791-B750-7CE60A8C8EE8}" type="datetimeFigureOut">
              <a:rPr lang="sv-FI" smtClean="0"/>
              <a:t>31.10.2017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19952-8474-4A1F-B464-52E5343E1065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83789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411760" y="692696"/>
            <a:ext cx="6264696" cy="1010543"/>
          </a:xfrm>
        </p:spPr>
        <p:txBody>
          <a:bodyPr>
            <a:normAutofit/>
          </a:bodyPr>
          <a:lstStyle>
            <a:lvl1pPr>
              <a:defRPr sz="3200" baseline="0">
                <a:latin typeface="Adobe Garamond Pro Bold" pitchFamily="18" charset="0"/>
              </a:defRPr>
            </a:lvl1pPr>
          </a:lstStyle>
          <a:p>
            <a:r>
              <a:rPr lang="sv-SE" dirty="0" smtClean="0"/>
              <a:t>Klicka här för att ändra format</a:t>
            </a:r>
            <a:br>
              <a:rPr lang="sv-SE" dirty="0" smtClean="0"/>
            </a:br>
            <a:r>
              <a:rPr lang="sv-SE" dirty="0" smtClean="0"/>
              <a:t>Garamond Pro </a:t>
            </a:r>
            <a:r>
              <a:rPr lang="sv-SE" dirty="0" err="1" smtClean="0"/>
              <a:t>Bold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7056784" cy="244827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endParaRPr lang="sv-SE" dirty="0" smtClean="0"/>
          </a:p>
          <a:p>
            <a:r>
              <a:rPr lang="sv-SE" dirty="0" smtClean="0"/>
              <a:t>Arial </a:t>
            </a:r>
            <a:r>
              <a:rPr lang="sv-SE" dirty="0" err="1" smtClean="0"/>
              <a:t>Regular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135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707088" cy="994122"/>
          </a:xfrm>
        </p:spPr>
        <p:txBody>
          <a:bodyPr>
            <a:normAutofit/>
          </a:bodyPr>
          <a:lstStyle>
            <a:lvl1pPr>
              <a:defRPr sz="3200">
                <a:latin typeface="Adobe Garamond Pro Bold" pitchFamily="18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653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8229600" cy="1143000"/>
          </a:xfrm>
        </p:spPr>
        <p:txBody>
          <a:bodyPr>
            <a:normAutofit/>
          </a:bodyPr>
          <a:lstStyle>
            <a:lvl1pPr>
              <a:defRPr sz="3200">
                <a:latin typeface="Adobe Garamond Pro Bold" pitchFamily="18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fi-FI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4008" y="2060848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250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8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fi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fi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AC500-065D-46F2-83B7-04E78CDCC0E6}" type="datetimeFigureOut">
              <a:rPr lang="fi-FI" smtClean="0"/>
              <a:t>31.10.2017</a:t>
            </a:fld>
            <a:endParaRPr lang="fi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18550-E394-452E-81F0-E0CF9D0BD543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2" y="0"/>
            <a:ext cx="9180512" cy="693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08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vimeo.com/22217276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FI" dirty="0" smtClean="0">
                <a:solidFill>
                  <a:srgbClr val="AD208E"/>
                </a:solidFill>
                <a:latin typeface="Black Diamond" pitchFamily="2" charset="0"/>
              </a:rPr>
              <a:t>LÄROPLANEN 2014</a:t>
            </a:r>
            <a:br>
              <a:rPr lang="sv-FI" dirty="0" smtClean="0">
                <a:solidFill>
                  <a:srgbClr val="AD208E"/>
                </a:solidFill>
                <a:latin typeface="Black Diamond" pitchFamily="2" charset="0"/>
              </a:rPr>
            </a:br>
            <a:r>
              <a:rPr lang="sv-FI" dirty="0" smtClean="0">
                <a:solidFill>
                  <a:srgbClr val="AD208E"/>
                </a:solidFill>
                <a:latin typeface="Black Diamond" pitchFamily="2" charset="0"/>
              </a:rPr>
              <a:t>(2016)</a:t>
            </a:r>
            <a:endParaRPr lang="sv-FI" dirty="0">
              <a:solidFill>
                <a:srgbClr val="AD208E"/>
              </a:solidFill>
              <a:latin typeface="Black Diamond" pitchFamily="2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FI" sz="2000" dirty="0" smtClean="0">
                <a:latin typeface="Garamond" panose="02020404030301010803" pitchFamily="18" charset="0"/>
              </a:rPr>
              <a:t>Vad är nytt?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FI" sz="2000" dirty="0">
                <a:latin typeface="Garamond" panose="02020404030301010803" pitchFamily="18" charset="0"/>
              </a:rPr>
              <a:t>E</a:t>
            </a:r>
            <a:r>
              <a:rPr lang="sv-FI" sz="2000" dirty="0" smtClean="0">
                <a:latin typeface="Garamond" panose="02020404030301010803" pitchFamily="18" charset="0"/>
              </a:rPr>
              <a:t>leverna </a:t>
            </a:r>
            <a:r>
              <a:rPr lang="sv-FI" sz="2000" dirty="0">
                <a:latin typeface="Garamond" panose="02020404030301010803" pitchFamily="18" charset="0"/>
              </a:rPr>
              <a:t>ska vara aktiva och lära sig för livet</a:t>
            </a:r>
            <a:r>
              <a:rPr lang="sv-FI" sz="2000" dirty="0" smtClean="0">
                <a:latin typeface="Garamond" panose="02020404030301010803" pitchFamily="18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FI" sz="2000" dirty="0">
                <a:latin typeface="Garamond" panose="02020404030301010803" pitchFamily="18" charset="0"/>
              </a:rPr>
              <a:t>Positiv respons ska </a:t>
            </a:r>
            <a:r>
              <a:rPr lang="sv-FI" sz="2000" dirty="0" smtClean="0">
                <a:latin typeface="Garamond" panose="02020404030301010803" pitchFamily="18" charset="0"/>
              </a:rPr>
              <a:t> </a:t>
            </a:r>
            <a:r>
              <a:rPr lang="sv-FI" sz="2000" dirty="0">
                <a:latin typeface="Garamond" panose="02020404030301010803" pitchFamily="18" charset="0"/>
              </a:rPr>
              <a:t>få mera utrymme än </a:t>
            </a:r>
            <a:r>
              <a:rPr lang="sv-FI" sz="2000" dirty="0" smtClean="0">
                <a:latin typeface="Garamond" panose="02020404030301010803" pitchFamily="18" charset="0"/>
              </a:rPr>
              <a:t>tidigare</a:t>
            </a:r>
            <a:r>
              <a:rPr lang="sv-FI" sz="2000" dirty="0">
                <a:latin typeface="Garamond" panose="02020404030301010803" pitchFamily="18" charset="0"/>
              </a:rPr>
              <a:t> </a:t>
            </a:r>
            <a:r>
              <a:rPr lang="sv-FI" sz="2000" dirty="0" smtClean="0">
                <a:latin typeface="Garamond" panose="02020404030301010803" pitchFamily="18" charset="0"/>
              </a:rPr>
              <a:t>och bedömningen ska vara både formativ och </a:t>
            </a:r>
            <a:r>
              <a:rPr lang="sv-FI" sz="2000" dirty="0" err="1" smtClean="0">
                <a:latin typeface="Garamond" panose="02020404030301010803" pitchFamily="18" charset="0"/>
              </a:rPr>
              <a:t>summativ</a:t>
            </a:r>
            <a:r>
              <a:rPr lang="sv-FI" sz="2000" dirty="0" smtClean="0">
                <a:latin typeface="Garamond" panose="02020404030301010803" pitchFamily="18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FI" sz="2000" dirty="0">
                <a:latin typeface="Garamond" panose="02020404030301010803" pitchFamily="18" charset="0"/>
              </a:rPr>
              <a:t>Varje elev ska minst en gång om året delta i en mångvetenskaplig helhet, där ett tema behandlas utgående från olika </a:t>
            </a:r>
            <a:r>
              <a:rPr lang="sv-FI" sz="2000" dirty="0" smtClean="0">
                <a:latin typeface="Garamond" panose="02020404030301010803" pitchFamily="18" charset="0"/>
              </a:rPr>
              <a:t>läroämnen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FI" sz="2000" dirty="0">
                <a:latin typeface="Garamond" panose="02020404030301010803" pitchFamily="18" charset="0"/>
              </a:rPr>
              <a:t>De sju kompetenserna som ska genomsyra undervisningen är; förmåga att tänka och lära sig, kulturell och kommunikativ kompetens, vardagskompetens, digital kompetens, </a:t>
            </a:r>
            <a:r>
              <a:rPr lang="sv-FI" sz="2000" dirty="0" err="1">
                <a:latin typeface="Garamond" panose="02020404030301010803" pitchFamily="18" charset="0"/>
              </a:rPr>
              <a:t>multilitteracitet</a:t>
            </a:r>
            <a:r>
              <a:rPr lang="sv-FI" sz="2000" dirty="0">
                <a:latin typeface="Garamond" panose="02020404030301010803" pitchFamily="18" charset="0"/>
              </a:rPr>
              <a:t>, arbetslivskompetens och entreprenörskap samt förmåga att delta, påverka och bidra till en hållbar framtid</a:t>
            </a:r>
            <a:r>
              <a:rPr lang="sv-FI" sz="2000" dirty="0" smtClean="0">
                <a:latin typeface="Garamond" panose="02020404030301010803" pitchFamily="18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FI" sz="2000" dirty="0" smtClean="0">
                <a:latin typeface="Garamond" panose="02020404030301010803" pitchFamily="18" charset="0"/>
              </a:rPr>
              <a:t>Läroplanen betonar både elevernas och föräldrarnas delaktighet</a:t>
            </a:r>
            <a:endParaRPr lang="sv-FI" sz="2000" dirty="0">
              <a:latin typeface="Garamond" panose="02020404030301010803" pitchFamily="18" charset="0"/>
            </a:endParaRPr>
          </a:p>
        </p:txBody>
      </p:sp>
      <p:sp>
        <p:nvSpPr>
          <p:cNvPr id="4" name="AutoShape 2" descr="Kuvahaun tulos haulle nyck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FI"/>
          </a:p>
        </p:txBody>
      </p:sp>
      <p:sp>
        <p:nvSpPr>
          <p:cNvPr id="5" name="AutoShape 4" descr="Kuvahaun tulos haulle nyckl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085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230" y="9771"/>
            <a:ext cx="3744416" cy="732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>
                <a:latin typeface="Black Diamond" pitchFamily="2" charset="0"/>
              </a:rPr>
              <a:t>Hur har vi reagerat?</a:t>
            </a:r>
            <a:endParaRPr lang="sv-FI" dirty="0">
              <a:latin typeface="Black Diamond" pitchFamily="2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FI" dirty="0" smtClean="0">
                <a:latin typeface="Garamond" panose="02020404030301010803" pitchFamily="18" charset="0"/>
              </a:rPr>
              <a:t>Nytt material:</a:t>
            </a:r>
          </a:p>
          <a:p>
            <a:r>
              <a:rPr lang="sv-FI" dirty="0" smtClean="0">
                <a:latin typeface="Garamond" panose="02020404030301010803" pitchFamily="18" charset="0"/>
              </a:rPr>
              <a:t>Läroplanen i ett nötskal</a:t>
            </a:r>
          </a:p>
          <a:p>
            <a:r>
              <a:rPr lang="sv-FI" dirty="0" smtClean="0">
                <a:latin typeface="Garamond" panose="02020404030301010803" pitchFamily="18" charset="0"/>
              </a:rPr>
              <a:t>Värdegrunden- innebörd i den dagliga verksamheten</a:t>
            </a:r>
          </a:p>
          <a:p>
            <a:r>
              <a:rPr lang="sv-FI" dirty="0" smtClean="0">
                <a:latin typeface="Garamond" panose="02020404030301010803" pitchFamily="18" charset="0"/>
              </a:rPr>
              <a:t>Dialogduk om värdegrunden</a:t>
            </a:r>
          </a:p>
          <a:p>
            <a:r>
              <a:rPr lang="sv-FI" dirty="0" smtClean="0">
                <a:latin typeface="Garamond" panose="02020404030301010803" pitchFamily="18" charset="0"/>
              </a:rPr>
              <a:t>Skolan börjar- Välkommen!</a:t>
            </a:r>
          </a:p>
          <a:p>
            <a:r>
              <a:rPr lang="sv-FI" dirty="0" smtClean="0">
                <a:latin typeface="Garamond" panose="02020404030301010803" pitchFamily="18" charset="0"/>
              </a:rPr>
              <a:t>Klassföräldraguiden (Tack Danmark </a:t>
            </a:r>
            <a:r>
              <a:rPr lang="sv-FI" dirty="0" smtClean="0">
                <a:latin typeface="Garamond" panose="02020404030301010803" pitchFamily="18" charset="0"/>
                <a:sym typeface="Wingdings" panose="05000000000000000000" pitchFamily="2" charset="2"/>
              </a:rPr>
              <a:t>)</a:t>
            </a:r>
            <a:endParaRPr lang="sv-FI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sv-FI" dirty="0" smtClean="0">
                <a:latin typeface="Garamond" panose="02020404030301010803" pitchFamily="18" charset="0"/>
              </a:rPr>
              <a:t>Utbildning och stöd för lärare</a:t>
            </a:r>
          </a:p>
          <a:p>
            <a:r>
              <a:rPr lang="sv-FI" dirty="0" smtClean="0">
                <a:latin typeface="Garamond" panose="02020404030301010803" pitchFamily="18" charset="0"/>
              </a:rPr>
              <a:t>T.ex. Interaktiva föräldramöten</a:t>
            </a:r>
          </a:p>
          <a:p>
            <a:r>
              <a:rPr lang="sv-FI" dirty="0" smtClean="0">
                <a:latin typeface="Garamond" panose="02020404030301010803" pitchFamily="18" charset="0"/>
              </a:rPr>
              <a:t>Färdiga presentationer för föräldramöten</a:t>
            </a:r>
            <a:endParaRPr lang="sv-FI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Platshållare för innehåll 3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22315" t="17581" r="8184" b="15282"/>
          <a:stretch/>
        </p:blipFill>
        <p:spPr bwMode="auto">
          <a:xfrm>
            <a:off x="528638" y="1916832"/>
            <a:ext cx="8229600" cy="4469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69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150</Words>
  <Application>Microsoft Office PowerPoint</Application>
  <PresentationFormat>Bildspel på skärmen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1" baseType="lpstr">
      <vt:lpstr>Adobe Garamond Pro Bold</vt:lpstr>
      <vt:lpstr>Arial</vt:lpstr>
      <vt:lpstr>Black Diamond</vt:lpstr>
      <vt:lpstr>Calibri</vt:lpstr>
      <vt:lpstr>Garamond</vt:lpstr>
      <vt:lpstr>Wingdings</vt:lpstr>
      <vt:lpstr>Office-tema</vt:lpstr>
      <vt:lpstr>LÄROPLANEN 2014 (2016)</vt:lpstr>
      <vt:lpstr>PowerPoint-presentation</vt:lpstr>
      <vt:lpstr>Hur har vi reagerat?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katarina</dc:creator>
  <cp:lastModifiedBy>maarit</cp:lastModifiedBy>
  <cp:revision>80</cp:revision>
  <cp:lastPrinted>2017-10-16T10:57:11Z</cp:lastPrinted>
  <dcterms:created xsi:type="dcterms:W3CDTF">2017-06-08T09:42:25Z</dcterms:created>
  <dcterms:modified xsi:type="dcterms:W3CDTF">2017-10-31T11:05:08Z</dcterms:modified>
</cp:coreProperties>
</file>