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316" r:id="rId2"/>
    <p:sldId id="416" r:id="rId3"/>
    <p:sldId id="418" r:id="rId4"/>
    <p:sldId id="427" r:id="rId5"/>
    <p:sldId id="419" r:id="rId6"/>
    <p:sldId id="420" r:id="rId7"/>
    <p:sldId id="421" r:id="rId8"/>
    <p:sldId id="422" r:id="rId9"/>
    <p:sldId id="317" r:id="rId10"/>
    <p:sldId id="434" r:id="rId11"/>
    <p:sldId id="319" r:id="rId12"/>
    <p:sldId id="413" r:id="rId13"/>
    <p:sldId id="435" r:id="rId14"/>
    <p:sldId id="333" r:id="rId15"/>
    <p:sldId id="423" r:id="rId16"/>
    <p:sldId id="428" r:id="rId17"/>
    <p:sldId id="370" r:id="rId18"/>
    <p:sldId id="371" r:id="rId19"/>
    <p:sldId id="328" r:id="rId20"/>
    <p:sldId id="327" r:id="rId21"/>
    <p:sldId id="426" r:id="rId22"/>
    <p:sldId id="433" r:id="rId23"/>
    <p:sldId id="429" r:id="rId24"/>
    <p:sldId id="424" r:id="rId25"/>
    <p:sldId id="425" r:id="rId26"/>
    <p:sldId id="436" r:id="rId27"/>
  </p:sldIdLst>
  <p:sldSz cx="9144000" cy="6858000" type="screen4x3"/>
  <p:notesSz cx="7010400" cy="92964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638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2D1F97-2009-40FC-A035-803825C6A89E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C77D8A14-F612-4D0D-85C7-595E9BB9056E}">
      <dgm:prSet phldrT="[Tekst]"/>
      <dgm:spPr/>
      <dgm:t>
        <a:bodyPr/>
        <a:lstStyle/>
        <a:p>
          <a:r>
            <a:rPr lang="da-DK" dirty="0" smtClean="0"/>
            <a:t>Ensomhed</a:t>
          </a:r>
          <a:endParaRPr lang="da-DK" dirty="0"/>
        </a:p>
      </dgm:t>
    </dgm:pt>
    <dgm:pt modelId="{91297E1F-8514-41D4-8369-D1717D8A1DEB}" type="parTrans" cxnId="{6D8C314D-FF44-4FCD-8C6C-CACD4F8D8B5B}">
      <dgm:prSet/>
      <dgm:spPr/>
      <dgm:t>
        <a:bodyPr/>
        <a:lstStyle/>
        <a:p>
          <a:endParaRPr lang="da-DK"/>
        </a:p>
      </dgm:t>
    </dgm:pt>
    <dgm:pt modelId="{9397D88D-6231-495F-9113-B0B31EB2E01A}" type="sibTrans" cxnId="{6D8C314D-FF44-4FCD-8C6C-CACD4F8D8B5B}">
      <dgm:prSet/>
      <dgm:spPr/>
      <dgm:t>
        <a:bodyPr/>
        <a:lstStyle/>
        <a:p>
          <a:endParaRPr lang="da-DK"/>
        </a:p>
      </dgm:t>
    </dgm:pt>
    <dgm:pt modelId="{A901F0AB-C35E-4BC3-81A8-39FEA54412DF}">
      <dgm:prSet phldrT="[Tekst]"/>
      <dgm:spPr/>
      <dgm:t>
        <a:bodyPr/>
        <a:lstStyle/>
        <a:p>
          <a:r>
            <a:rPr lang="da-DK" dirty="0" err="1" smtClean="0"/>
            <a:t>Skolelede</a:t>
          </a:r>
          <a:endParaRPr lang="da-DK" dirty="0"/>
        </a:p>
      </dgm:t>
    </dgm:pt>
    <dgm:pt modelId="{C9E2969C-7E30-4AAC-BCAB-ED1403A1A65E}" type="parTrans" cxnId="{869C96A0-EAD3-48F4-91E3-603BF53A0F05}">
      <dgm:prSet/>
      <dgm:spPr/>
      <dgm:t>
        <a:bodyPr/>
        <a:lstStyle/>
        <a:p>
          <a:endParaRPr lang="da-DK"/>
        </a:p>
      </dgm:t>
    </dgm:pt>
    <dgm:pt modelId="{D6CB51E8-4780-4619-9A8C-61AE4887CA8E}" type="sibTrans" cxnId="{869C96A0-EAD3-48F4-91E3-603BF53A0F05}">
      <dgm:prSet/>
      <dgm:spPr/>
      <dgm:t>
        <a:bodyPr/>
        <a:lstStyle/>
        <a:p>
          <a:endParaRPr lang="da-DK"/>
        </a:p>
      </dgm:t>
    </dgm:pt>
    <dgm:pt modelId="{04FD7191-D1C0-4299-82E5-BAF57C5CA009}">
      <dgm:prSet phldrT="[Tekst]"/>
      <dgm:spPr/>
      <dgm:t>
        <a:bodyPr/>
        <a:lstStyle/>
        <a:p>
          <a:r>
            <a:rPr lang="da-DK" dirty="0" smtClean="0"/>
            <a:t>”Bange for…”</a:t>
          </a:r>
          <a:endParaRPr lang="da-DK" dirty="0"/>
        </a:p>
      </dgm:t>
    </dgm:pt>
    <dgm:pt modelId="{7E100484-D263-4355-B58E-7E5B503E1297}" type="parTrans" cxnId="{81DF72DF-43EC-41CD-8FF5-BCF8E8AD6A24}">
      <dgm:prSet/>
      <dgm:spPr/>
      <dgm:t>
        <a:bodyPr/>
        <a:lstStyle/>
        <a:p>
          <a:endParaRPr lang="da-DK"/>
        </a:p>
      </dgm:t>
    </dgm:pt>
    <dgm:pt modelId="{B15DC71D-FAAB-414E-BEF8-3EA43154185C}" type="sibTrans" cxnId="{81DF72DF-43EC-41CD-8FF5-BCF8E8AD6A24}">
      <dgm:prSet/>
      <dgm:spPr/>
      <dgm:t>
        <a:bodyPr/>
        <a:lstStyle/>
        <a:p>
          <a:endParaRPr lang="da-DK"/>
        </a:p>
      </dgm:t>
    </dgm:pt>
    <dgm:pt modelId="{11C61A25-083F-4530-99DF-5FA47BC0E906}" type="pres">
      <dgm:prSet presAssocID="{812D1F97-2009-40FC-A035-803825C6A89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71C4EC48-D9F9-4A03-AC16-13C9AD465CB7}" type="pres">
      <dgm:prSet presAssocID="{C77D8A14-F612-4D0D-85C7-595E9BB9056E}" presName="node" presStyleLbl="node1" presStyleIdx="0" presStyleCnt="3" custRadScaleRad="78864" custRadScaleInc="3497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1412E82-87F8-49B6-A28E-34ED70148421}" type="pres">
      <dgm:prSet presAssocID="{9397D88D-6231-495F-9113-B0B31EB2E01A}" presName="sibTrans" presStyleLbl="sibTrans2D1" presStyleIdx="0" presStyleCnt="3"/>
      <dgm:spPr/>
      <dgm:t>
        <a:bodyPr/>
        <a:lstStyle/>
        <a:p>
          <a:endParaRPr lang="da-DK"/>
        </a:p>
      </dgm:t>
    </dgm:pt>
    <dgm:pt modelId="{0D32DBF2-BCDA-48A5-A130-6A7FF983E2F5}" type="pres">
      <dgm:prSet presAssocID="{9397D88D-6231-495F-9113-B0B31EB2E01A}" presName="connectorText" presStyleLbl="sibTrans2D1" presStyleIdx="0" presStyleCnt="3"/>
      <dgm:spPr/>
      <dgm:t>
        <a:bodyPr/>
        <a:lstStyle/>
        <a:p>
          <a:endParaRPr lang="da-DK"/>
        </a:p>
      </dgm:t>
    </dgm:pt>
    <dgm:pt modelId="{4EE34D86-999B-4A6F-BE9E-D82546836C36}" type="pres">
      <dgm:prSet presAssocID="{A901F0AB-C35E-4BC3-81A8-39FEA54412DF}" presName="node" presStyleLbl="node1" presStyleIdx="1" presStyleCnt="3" custScaleY="116459" custRadScaleRad="87670" custRadScaleInc="-3150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2E986EFC-9248-4B6C-859F-0C32F575D469}" type="pres">
      <dgm:prSet presAssocID="{D6CB51E8-4780-4619-9A8C-61AE4887CA8E}" presName="sibTrans" presStyleLbl="sibTrans2D1" presStyleIdx="1" presStyleCnt="3"/>
      <dgm:spPr/>
      <dgm:t>
        <a:bodyPr/>
        <a:lstStyle/>
        <a:p>
          <a:endParaRPr lang="da-DK"/>
        </a:p>
      </dgm:t>
    </dgm:pt>
    <dgm:pt modelId="{67E7B87B-BA0C-454A-A30C-E385EB2380F8}" type="pres">
      <dgm:prSet presAssocID="{D6CB51E8-4780-4619-9A8C-61AE4887CA8E}" presName="connectorText" presStyleLbl="sibTrans2D1" presStyleIdx="1" presStyleCnt="3"/>
      <dgm:spPr/>
      <dgm:t>
        <a:bodyPr/>
        <a:lstStyle/>
        <a:p>
          <a:endParaRPr lang="da-DK"/>
        </a:p>
      </dgm:t>
    </dgm:pt>
    <dgm:pt modelId="{FB36D956-0FB2-4970-B5E2-242E6DD66A22}" type="pres">
      <dgm:prSet presAssocID="{04FD7191-D1C0-4299-82E5-BAF57C5CA009}" presName="node" presStyleLbl="node1" presStyleIdx="2" presStyleCnt="3" custScaleY="118095" custRadScaleRad="110282" custRadScaleInc="16231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F2C6BE14-6397-485D-B9F7-D51B56F89D37}" type="pres">
      <dgm:prSet presAssocID="{B15DC71D-FAAB-414E-BEF8-3EA43154185C}" presName="sibTrans" presStyleLbl="sibTrans2D1" presStyleIdx="2" presStyleCnt="3"/>
      <dgm:spPr/>
      <dgm:t>
        <a:bodyPr/>
        <a:lstStyle/>
        <a:p>
          <a:endParaRPr lang="da-DK"/>
        </a:p>
      </dgm:t>
    </dgm:pt>
    <dgm:pt modelId="{2980CF9B-B288-4E86-81A1-A593EE537719}" type="pres">
      <dgm:prSet presAssocID="{B15DC71D-FAAB-414E-BEF8-3EA43154185C}" presName="connectorText" presStyleLbl="sibTrans2D1" presStyleIdx="2" presStyleCnt="3"/>
      <dgm:spPr/>
      <dgm:t>
        <a:bodyPr/>
        <a:lstStyle/>
        <a:p>
          <a:endParaRPr lang="da-DK"/>
        </a:p>
      </dgm:t>
    </dgm:pt>
  </dgm:ptLst>
  <dgm:cxnLst>
    <dgm:cxn modelId="{A6F608E7-EB40-491E-ACAC-9ABA425AB71E}" type="presOf" srcId="{9397D88D-6231-495F-9113-B0B31EB2E01A}" destId="{71412E82-87F8-49B6-A28E-34ED70148421}" srcOrd="0" destOrd="0" presId="urn:microsoft.com/office/officeart/2005/8/layout/cycle7"/>
    <dgm:cxn modelId="{560A50A5-1F9D-444E-AED0-C96251D0A3AA}" type="presOf" srcId="{04FD7191-D1C0-4299-82E5-BAF57C5CA009}" destId="{FB36D956-0FB2-4970-B5E2-242E6DD66A22}" srcOrd="0" destOrd="0" presId="urn:microsoft.com/office/officeart/2005/8/layout/cycle7"/>
    <dgm:cxn modelId="{9C80BAD2-458B-45B8-A553-0F4AC106F47C}" type="presOf" srcId="{D6CB51E8-4780-4619-9A8C-61AE4887CA8E}" destId="{67E7B87B-BA0C-454A-A30C-E385EB2380F8}" srcOrd="1" destOrd="0" presId="urn:microsoft.com/office/officeart/2005/8/layout/cycle7"/>
    <dgm:cxn modelId="{16B23BEA-A92A-4A46-9B21-7C7F7A704FC5}" type="presOf" srcId="{812D1F97-2009-40FC-A035-803825C6A89E}" destId="{11C61A25-083F-4530-99DF-5FA47BC0E906}" srcOrd="0" destOrd="0" presId="urn:microsoft.com/office/officeart/2005/8/layout/cycle7"/>
    <dgm:cxn modelId="{6D8C314D-FF44-4FCD-8C6C-CACD4F8D8B5B}" srcId="{812D1F97-2009-40FC-A035-803825C6A89E}" destId="{C77D8A14-F612-4D0D-85C7-595E9BB9056E}" srcOrd="0" destOrd="0" parTransId="{91297E1F-8514-41D4-8369-D1717D8A1DEB}" sibTransId="{9397D88D-6231-495F-9113-B0B31EB2E01A}"/>
    <dgm:cxn modelId="{869C96A0-EAD3-48F4-91E3-603BF53A0F05}" srcId="{812D1F97-2009-40FC-A035-803825C6A89E}" destId="{A901F0AB-C35E-4BC3-81A8-39FEA54412DF}" srcOrd="1" destOrd="0" parTransId="{C9E2969C-7E30-4AAC-BCAB-ED1403A1A65E}" sibTransId="{D6CB51E8-4780-4619-9A8C-61AE4887CA8E}"/>
    <dgm:cxn modelId="{CD0B8A7F-363A-4219-A3AE-AFD654081F4F}" type="presOf" srcId="{9397D88D-6231-495F-9113-B0B31EB2E01A}" destId="{0D32DBF2-BCDA-48A5-A130-6A7FF983E2F5}" srcOrd="1" destOrd="0" presId="urn:microsoft.com/office/officeart/2005/8/layout/cycle7"/>
    <dgm:cxn modelId="{81DF72DF-43EC-41CD-8FF5-BCF8E8AD6A24}" srcId="{812D1F97-2009-40FC-A035-803825C6A89E}" destId="{04FD7191-D1C0-4299-82E5-BAF57C5CA009}" srcOrd="2" destOrd="0" parTransId="{7E100484-D263-4355-B58E-7E5B503E1297}" sibTransId="{B15DC71D-FAAB-414E-BEF8-3EA43154185C}"/>
    <dgm:cxn modelId="{8C37B88B-9A31-4FFA-A5E4-A69744C0C511}" type="presOf" srcId="{D6CB51E8-4780-4619-9A8C-61AE4887CA8E}" destId="{2E986EFC-9248-4B6C-859F-0C32F575D469}" srcOrd="0" destOrd="0" presId="urn:microsoft.com/office/officeart/2005/8/layout/cycle7"/>
    <dgm:cxn modelId="{DCE1801F-2E9B-45C5-B56C-CA8584E4F387}" type="presOf" srcId="{A901F0AB-C35E-4BC3-81A8-39FEA54412DF}" destId="{4EE34D86-999B-4A6F-BE9E-D82546836C36}" srcOrd="0" destOrd="0" presId="urn:microsoft.com/office/officeart/2005/8/layout/cycle7"/>
    <dgm:cxn modelId="{D3B766A2-ADC0-44A1-A177-1725DAF8E477}" type="presOf" srcId="{C77D8A14-F612-4D0D-85C7-595E9BB9056E}" destId="{71C4EC48-D9F9-4A03-AC16-13C9AD465CB7}" srcOrd="0" destOrd="0" presId="urn:microsoft.com/office/officeart/2005/8/layout/cycle7"/>
    <dgm:cxn modelId="{1DCED704-88D2-44F3-9821-140058E8F2F3}" type="presOf" srcId="{B15DC71D-FAAB-414E-BEF8-3EA43154185C}" destId="{2980CF9B-B288-4E86-81A1-A593EE537719}" srcOrd="1" destOrd="0" presId="urn:microsoft.com/office/officeart/2005/8/layout/cycle7"/>
    <dgm:cxn modelId="{7D94ACBE-3A1D-4A83-94B8-58974C950A49}" type="presOf" srcId="{B15DC71D-FAAB-414E-BEF8-3EA43154185C}" destId="{F2C6BE14-6397-485D-B9F7-D51B56F89D37}" srcOrd="0" destOrd="0" presId="urn:microsoft.com/office/officeart/2005/8/layout/cycle7"/>
    <dgm:cxn modelId="{7C416C68-995B-41E5-8433-2E31FBD49100}" type="presParOf" srcId="{11C61A25-083F-4530-99DF-5FA47BC0E906}" destId="{71C4EC48-D9F9-4A03-AC16-13C9AD465CB7}" srcOrd="0" destOrd="0" presId="urn:microsoft.com/office/officeart/2005/8/layout/cycle7"/>
    <dgm:cxn modelId="{85E34EF3-8B9D-46B5-AC96-95990A23122F}" type="presParOf" srcId="{11C61A25-083F-4530-99DF-5FA47BC0E906}" destId="{71412E82-87F8-49B6-A28E-34ED70148421}" srcOrd="1" destOrd="0" presId="urn:microsoft.com/office/officeart/2005/8/layout/cycle7"/>
    <dgm:cxn modelId="{2B413A81-7138-4CB5-9004-BFB52573E9C6}" type="presParOf" srcId="{71412E82-87F8-49B6-A28E-34ED70148421}" destId="{0D32DBF2-BCDA-48A5-A130-6A7FF983E2F5}" srcOrd="0" destOrd="0" presId="urn:microsoft.com/office/officeart/2005/8/layout/cycle7"/>
    <dgm:cxn modelId="{A50578E2-3637-4129-B893-62388BF9B4E6}" type="presParOf" srcId="{11C61A25-083F-4530-99DF-5FA47BC0E906}" destId="{4EE34D86-999B-4A6F-BE9E-D82546836C36}" srcOrd="2" destOrd="0" presId="urn:microsoft.com/office/officeart/2005/8/layout/cycle7"/>
    <dgm:cxn modelId="{985D79D9-23D4-4064-82EE-1902A683BFCE}" type="presParOf" srcId="{11C61A25-083F-4530-99DF-5FA47BC0E906}" destId="{2E986EFC-9248-4B6C-859F-0C32F575D469}" srcOrd="3" destOrd="0" presId="urn:microsoft.com/office/officeart/2005/8/layout/cycle7"/>
    <dgm:cxn modelId="{BAD62997-6B50-4412-87D7-4A159B56C490}" type="presParOf" srcId="{2E986EFC-9248-4B6C-859F-0C32F575D469}" destId="{67E7B87B-BA0C-454A-A30C-E385EB2380F8}" srcOrd="0" destOrd="0" presId="urn:microsoft.com/office/officeart/2005/8/layout/cycle7"/>
    <dgm:cxn modelId="{FEDD9490-E931-43ED-94D9-D71C7C2A7F69}" type="presParOf" srcId="{11C61A25-083F-4530-99DF-5FA47BC0E906}" destId="{FB36D956-0FB2-4970-B5E2-242E6DD66A22}" srcOrd="4" destOrd="0" presId="urn:microsoft.com/office/officeart/2005/8/layout/cycle7"/>
    <dgm:cxn modelId="{6487DBB5-3014-4A31-8057-7B2A58CDC6B2}" type="presParOf" srcId="{11C61A25-083F-4530-99DF-5FA47BC0E906}" destId="{F2C6BE14-6397-485D-B9F7-D51B56F89D37}" srcOrd="5" destOrd="0" presId="urn:microsoft.com/office/officeart/2005/8/layout/cycle7"/>
    <dgm:cxn modelId="{DE69F2CC-0059-4887-8B46-F7BB7614189F}" type="presParOf" srcId="{F2C6BE14-6397-485D-B9F7-D51B56F89D37}" destId="{2980CF9B-B288-4E86-81A1-A593EE537719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C4EC48-D9F9-4A03-AC16-13C9AD465CB7}">
      <dsp:nvSpPr>
        <dsp:cNvPr id="0" name=""/>
        <dsp:cNvSpPr/>
      </dsp:nvSpPr>
      <dsp:spPr>
        <a:xfrm>
          <a:off x="2880322" y="383888"/>
          <a:ext cx="2129060" cy="10645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200" kern="1200" dirty="0" smtClean="0"/>
            <a:t>Ensomhed</a:t>
          </a:r>
          <a:endParaRPr lang="da-DK" sz="3200" kern="1200" dirty="0"/>
        </a:p>
      </dsp:txBody>
      <dsp:txXfrm>
        <a:off x="2911501" y="415067"/>
        <a:ext cx="2066702" cy="1002172"/>
      </dsp:txXfrm>
    </dsp:sp>
    <dsp:sp modelId="{71412E82-87F8-49B6-A28E-34ED70148421}">
      <dsp:nvSpPr>
        <dsp:cNvPr id="0" name=""/>
        <dsp:cNvSpPr/>
      </dsp:nvSpPr>
      <dsp:spPr>
        <a:xfrm rot="3492724">
          <a:off x="4067729" y="1906066"/>
          <a:ext cx="1212117" cy="37258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700" kern="1200"/>
        </a:p>
      </dsp:txBody>
      <dsp:txXfrm>
        <a:off x="4179505" y="1980583"/>
        <a:ext cx="988566" cy="223551"/>
      </dsp:txXfrm>
    </dsp:sp>
    <dsp:sp modelId="{4EE34D86-999B-4A6F-BE9E-D82546836C36}">
      <dsp:nvSpPr>
        <dsp:cNvPr id="0" name=""/>
        <dsp:cNvSpPr/>
      </dsp:nvSpPr>
      <dsp:spPr>
        <a:xfrm>
          <a:off x="4392485" y="2736298"/>
          <a:ext cx="2129060" cy="12397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200" kern="1200" dirty="0" err="1" smtClean="0"/>
            <a:t>Skolelede</a:t>
          </a:r>
          <a:endParaRPr lang="da-DK" sz="3200" kern="1200" dirty="0"/>
        </a:p>
      </dsp:txBody>
      <dsp:txXfrm>
        <a:off x="4428796" y="2772609"/>
        <a:ext cx="2056438" cy="1167119"/>
      </dsp:txXfrm>
    </dsp:sp>
    <dsp:sp modelId="{2E986EFC-9248-4B6C-859F-0C32F575D469}">
      <dsp:nvSpPr>
        <dsp:cNvPr id="0" name=""/>
        <dsp:cNvSpPr/>
      </dsp:nvSpPr>
      <dsp:spPr>
        <a:xfrm rot="10859247">
          <a:off x="3014754" y="3138228"/>
          <a:ext cx="1212117" cy="37258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700" kern="1200"/>
        </a:p>
      </dsp:txBody>
      <dsp:txXfrm rot="10800000">
        <a:off x="3126529" y="3212745"/>
        <a:ext cx="988566" cy="223551"/>
      </dsp:txXfrm>
    </dsp:sp>
    <dsp:sp modelId="{FB36D956-0FB2-4970-B5E2-242E6DD66A22}">
      <dsp:nvSpPr>
        <dsp:cNvPr id="0" name=""/>
        <dsp:cNvSpPr/>
      </dsp:nvSpPr>
      <dsp:spPr>
        <a:xfrm>
          <a:off x="720079" y="2664293"/>
          <a:ext cx="2129060" cy="12571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200" kern="1200" dirty="0" smtClean="0"/>
            <a:t>”Bange for…”</a:t>
          </a:r>
          <a:endParaRPr lang="da-DK" sz="3200" kern="1200" dirty="0"/>
        </a:p>
      </dsp:txBody>
      <dsp:txXfrm>
        <a:off x="756900" y="2701114"/>
        <a:ext cx="2055418" cy="1183515"/>
      </dsp:txXfrm>
    </dsp:sp>
    <dsp:sp modelId="{F2C6BE14-6397-485D-B9F7-D51B56F89D37}">
      <dsp:nvSpPr>
        <dsp:cNvPr id="0" name=""/>
        <dsp:cNvSpPr/>
      </dsp:nvSpPr>
      <dsp:spPr>
        <a:xfrm rot="18736096">
          <a:off x="2302443" y="1870063"/>
          <a:ext cx="1212117" cy="37258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700" kern="1200"/>
        </a:p>
      </dsp:txBody>
      <dsp:txXfrm>
        <a:off x="2414219" y="1944580"/>
        <a:ext cx="988566" cy="2235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0821692-508B-4207-8637-62A8E7FA3516}" type="datetimeFigureOut">
              <a:rPr lang="da-DK" smtClean="0"/>
              <a:pPr/>
              <a:t>23-03-2017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59A24F1-B342-4F48-B4AF-5FA93DE4AE9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09177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dirty="0" smtClean="0"/>
              <a:t>Klik for at redigere teksttypografierne i masteren</a:t>
            </a:r>
          </a:p>
          <a:p>
            <a:pPr lvl="1"/>
            <a:r>
              <a:rPr lang="da-DK" noProof="0" dirty="0" smtClean="0"/>
              <a:t>Andet niveau</a:t>
            </a:r>
          </a:p>
          <a:p>
            <a:pPr lvl="2"/>
            <a:r>
              <a:rPr lang="da-DK" noProof="0" dirty="0" smtClean="0"/>
              <a:t>Tredje niveau</a:t>
            </a:r>
          </a:p>
          <a:p>
            <a:pPr lvl="3"/>
            <a:r>
              <a:rPr lang="da-DK" noProof="0" dirty="0" smtClean="0"/>
              <a:t>Fjerde niveau</a:t>
            </a:r>
          </a:p>
          <a:p>
            <a:pPr lvl="4"/>
            <a:r>
              <a:rPr lang="da-DK" noProof="0" dirty="0" smtClean="0"/>
              <a:t>Femte niveau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CE333B3-42C5-44E7-BB36-B10ABFD6B555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7747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Fokusere</a:t>
            </a:r>
            <a:r>
              <a:rPr lang="da-DK" baseline="0" dirty="0" smtClean="0"/>
              <a:t> i dag på </a:t>
            </a:r>
            <a:r>
              <a:rPr lang="da-DK" baseline="0" dirty="0" err="1" smtClean="0"/>
              <a:t>vidensdelen</a:t>
            </a:r>
            <a:r>
              <a:rPr lang="da-DK" baseline="0" dirty="0" smtClean="0"/>
              <a:t>…hvad man kan gøre…skal vi udvikle sammen i den næste stykke tid…….kondenseret udgave af 8 års forskning….17 års arbejde med mobning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1</a:t>
            </a:fld>
            <a:endParaRPr lang="da-DK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10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731901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11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717959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12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177916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13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620923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14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711548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15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1818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16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336156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17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333030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18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190222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19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21031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292621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20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835912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21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19355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22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380845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23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433370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24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081801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25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971439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26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68255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3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807383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30247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35371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24633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7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41298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8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324277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333B3-42C5-44E7-BB36-B10ABFD6B555}" type="slidenum">
              <a:rPr lang="da-DK" smtClean="0"/>
              <a:pPr>
                <a:defRPr/>
              </a:pPr>
              <a:t>9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41563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 dirty="0" smtClean="0"/>
              <a:t>27. sept. 2012. Århus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B8C5B-6DEE-447D-9651-B9A518559196}" type="slidenum">
              <a:rPr lang="da-DK"/>
              <a:pPr>
                <a:defRPr/>
              </a:pPr>
              <a:t>‹nr.›</a:t>
            </a:fld>
            <a:r>
              <a:rPr lang="da-DK" dirty="0" err="1"/>
              <a:t>Hrh</a:t>
            </a:r>
            <a:r>
              <a:rPr lang="da-DK" dirty="0"/>
              <a:t> / </a:t>
            </a:r>
            <a:r>
              <a:rPr lang="da-DK" dirty="0" err="1"/>
              <a:t>dpu</a:t>
            </a:r>
            <a:r>
              <a:rPr lang="da-DK" dirty="0"/>
              <a:t> / </a:t>
            </a:r>
            <a:r>
              <a:rPr lang="da-DK" dirty="0" err="1"/>
              <a:t>exbus</a:t>
            </a:r>
            <a:endParaRPr lang="da-DK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33C87-EE38-4D7F-8E98-930C1A94B751}" type="slidenum">
              <a:rPr lang="da-DK"/>
              <a:pPr>
                <a:defRPr/>
              </a:pPr>
              <a:t>‹nr.›</a:t>
            </a:fld>
            <a:r>
              <a:rPr lang="da-DK" dirty="0" err="1"/>
              <a:t>Hrh</a:t>
            </a:r>
            <a:r>
              <a:rPr lang="da-DK" dirty="0"/>
              <a:t> / </a:t>
            </a:r>
            <a:r>
              <a:rPr lang="da-DK" dirty="0" err="1"/>
              <a:t>dpu</a:t>
            </a:r>
            <a:r>
              <a:rPr lang="da-DK" dirty="0"/>
              <a:t> / </a:t>
            </a:r>
            <a:r>
              <a:rPr lang="da-DK" dirty="0" err="1"/>
              <a:t>exbus</a:t>
            </a:r>
            <a:endParaRPr lang="da-DK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 dirty="0" smtClean="0"/>
              <a:t>Klik for at redigere i master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B2E82-1890-456D-B7E7-D51B56D80CDB}" type="slidenum">
              <a:rPr lang="da-DK"/>
              <a:pPr>
                <a:defRPr/>
              </a:pPr>
              <a:t>‹nr.›</a:t>
            </a:fld>
            <a:r>
              <a:rPr lang="da-DK" dirty="0" err="1"/>
              <a:t>Hrh</a:t>
            </a:r>
            <a:r>
              <a:rPr lang="da-DK" dirty="0"/>
              <a:t> / </a:t>
            </a:r>
            <a:r>
              <a:rPr lang="da-DK" dirty="0" err="1"/>
              <a:t>dpu</a:t>
            </a:r>
            <a:r>
              <a:rPr lang="da-DK" dirty="0"/>
              <a:t> / </a:t>
            </a:r>
            <a:r>
              <a:rPr lang="da-DK" dirty="0" err="1"/>
              <a:t>exbus</a:t>
            </a:r>
            <a:endParaRPr lang="da-DK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32040-A971-4871-ABA3-B5ED3B2F9F81}" type="slidenum">
              <a:rPr lang="da-DK"/>
              <a:pPr>
                <a:defRPr/>
              </a:pPr>
              <a:t>‹nr.›</a:t>
            </a:fld>
            <a:r>
              <a:rPr lang="da-DK" dirty="0" err="1"/>
              <a:t>Hrh</a:t>
            </a:r>
            <a:r>
              <a:rPr lang="da-DK" dirty="0"/>
              <a:t> / </a:t>
            </a:r>
            <a:r>
              <a:rPr lang="da-DK" dirty="0" err="1"/>
              <a:t>dpu</a:t>
            </a:r>
            <a:r>
              <a:rPr lang="da-DK" dirty="0"/>
              <a:t> / </a:t>
            </a:r>
            <a:r>
              <a:rPr lang="da-DK" dirty="0" err="1"/>
              <a:t>exbus</a:t>
            </a:r>
            <a:endParaRPr lang="da-DK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3339C-6B51-448A-89FC-752E9BFD5A0B}" type="slidenum">
              <a:rPr lang="da-DK"/>
              <a:pPr>
                <a:defRPr/>
              </a:pPr>
              <a:t>‹nr.›</a:t>
            </a:fld>
            <a:r>
              <a:rPr lang="da-DK" dirty="0" err="1"/>
              <a:t>Hrh</a:t>
            </a:r>
            <a:r>
              <a:rPr lang="da-DK" dirty="0"/>
              <a:t> / </a:t>
            </a:r>
            <a:r>
              <a:rPr lang="da-DK" dirty="0" err="1"/>
              <a:t>dpu</a:t>
            </a:r>
            <a:r>
              <a:rPr lang="da-DK" dirty="0"/>
              <a:t> / </a:t>
            </a:r>
            <a:r>
              <a:rPr lang="da-DK" dirty="0" err="1"/>
              <a:t>exbus</a:t>
            </a:r>
            <a:endParaRPr lang="da-DK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BE7E1-DAAD-4070-B179-791FF5CBDA8E}" type="slidenum">
              <a:rPr lang="da-DK"/>
              <a:pPr>
                <a:defRPr/>
              </a:pPr>
              <a:t>‹nr.›</a:t>
            </a:fld>
            <a:r>
              <a:rPr lang="da-DK" dirty="0" err="1"/>
              <a:t>Hrh</a:t>
            </a:r>
            <a:r>
              <a:rPr lang="da-DK" dirty="0"/>
              <a:t> / </a:t>
            </a:r>
            <a:r>
              <a:rPr lang="da-DK" dirty="0" err="1"/>
              <a:t>dpu</a:t>
            </a:r>
            <a:r>
              <a:rPr lang="da-DK" dirty="0"/>
              <a:t> / </a:t>
            </a:r>
            <a:r>
              <a:rPr lang="da-DK" dirty="0" err="1"/>
              <a:t>exbus</a:t>
            </a:r>
            <a:endParaRPr lang="da-DK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dirty="0" smtClean="0"/>
              <a:t>Klik for at redigere i master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116E2-B7A8-48F7-9F5F-475CEDEE4EAA}" type="slidenum">
              <a:rPr lang="da-DK"/>
              <a:pPr>
                <a:defRPr/>
              </a:pPr>
              <a:t>‹nr.›</a:t>
            </a:fld>
            <a:r>
              <a:rPr lang="da-DK" dirty="0" err="1"/>
              <a:t>Hrh</a:t>
            </a:r>
            <a:r>
              <a:rPr lang="da-DK" dirty="0"/>
              <a:t> / </a:t>
            </a:r>
            <a:r>
              <a:rPr lang="da-DK" dirty="0" err="1"/>
              <a:t>dpu</a:t>
            </a:r>
            <a:r>
              <a:rPr lang="da-DK" dirty="0"/>
              <a:t> / </a:t>
            </a:r>
            <a:r>
              <a:rPr lang="da-DK" dirty="0" err="1"/>
              <a:t>exbus</a:t>
            </a:r>
            <a:endParaRPr lang="da-DK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a-DK" noProof="0" smtClean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dirty="0" smtClean="0"/>
              <a:t>Klik for at redigere i master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09D0A-AFD7-453E-98D6-BFD628DB58A3}" type="slidenum">
              <a:rPr lang="da-DK"/>
              <a:pPr>
                <a:defRPr/>
              </a:pPr>
              <a:t>‹nr.›</a:t>
            </a:fld>
            <a:r>
              <a:rPr lang="da-DK" dirty="0" err="1"/>
              <a:t>Hrh</a:t>
            </a:r>
            <a:r>
              <a:rPr lang="da-DK" dirty="0"/>
              <a:t> / </a:t>
            </a:r>
            <a:r>
              <a:rPr lang="da-DK" dirty="0" err="1"/>
              <a:t>dpu</a:t>
            </a:r>
            <a:r>
              <a:rPr lang="da-DK" dirty="0"/>
              <a:t> / </a:t>
            </a:r>
            <a:r>
              <a:rPr lang="da-DK" dirty="0" err="1"/>
              <a:t>exbus</a:t>
            </a:r>
            <a:endParaRPr lang="da-DK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smtClean="0"/>
              <a:t>Klik for at redigere titeltypografi i masteren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smtClean="0"/>
              <a:t>Klik for at redigere teksttypografierne i masteren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708400" y="61658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387A6CC-6E24-4D92-BFB1-84758C5A68EC}" type="slidenum">
              <a:rPr lang="da-DK"/>
              <a:pPr>
                <a:defRPr/>
              </a:pPr>
              <a:t>‹nr.›</a:t>
            </a:fld>
            <a:r>
              <a:rPr lang="da-DK" dirty="0" err="1"/>
              <a:t>Hrh</a:t>
            </a:r>
            <a:r>
              <a:rPr lang="da-DK" dirty="0"/>
              <a:t> / </a:t>
            </a:r>
            <a:r>
              <a:rPr lang="da-DK" dirty="0" err="1"/>
              <a:t>dpu</a:t>
            </a:r>
            <a:r>
              <a:rPr lang="da-DK" dirty="0"/>
              <a:t> / </a:t>
            </a:r>
            <a:r>
              <a:rPr lang="da-DK" dirty="0" err="1"/>
              <a:t>exbus</a:t>
            </a:r>
            <a:endParaRPr lang="da-DK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pPr>
              <a:defRPr/>
            </a:pPr>
            <a:endParaRPr lang="da-DK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rummelighed.org/jeg-synes-ikke-jeg-er-en-vred-person-mobning-011-film-indlaeg-3-gymnasiet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rummelighed.org/vanten-er-kastet-mobning-015-film-indlaeg-7-gymnasiet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728191"/>
          </a:xfrm>
        </p:spPr>
        <p:txBody>
          <a:bodyPr/>
          <a:lstStyle/>
          <a:p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3361928"/>
          </a:xfrm>
        </p:spPr>
        <p:txBody>
          <a:bodyPr/>
          <a:lstStyle/>
          <a:p>
            <a:pPr>
              <a:buFontTx/>
              <a:buChar char="-"/>
            </a:pPr>
            <a:r>
              <a:rPr lang="da-DK" sz="5400" dirty="0" smtClean="0"/>
              <a:t>Mobning gentænkt</a:t>
            </a:r>
          </a:p>
          <a:p>
            <a:r>
              <a:rPr lang="da-DK" i="1" dirty="0" smtClean="0"/>
              <a:t>V/ Helle Rabøl Hansen. Cand. Jur. og adjunkt. Århus Universitet. Institut for Uddannelse og Pædagogik /</a:t>
            </a:r>
            <a:r>
              <a:rPr lang="da-DK" i="1" dirty="0" err="1" smtClean="0"/>
              <a:t>eXbus</a:t>
            </a:r>
            <a:r>
              <a:rPr lang="da-DK" i="1" dirty="0" smtClean="0"/>
              <a:t>, </a:t>
            </a:r>
            <a:r>
              <a:rPr lang="da-DK" i="1" dirty="0" err="1" smtClean="0"/>
              <a:t>exploring</a:t>
            </a:r>
            <a:r>
              <a:rPr lang="da-DK" i="1" dirty="0" smtClean="0"/>
              <a:t> </a:t>
            </a:r>
            <a:r>
              <a:rPr lang="da-DK" i="1" dirty="0" err="1" smtClean="0"/>
              <a:t>bullying</a:t>
            </a:r>
            <a:r>
              <a:rPr lang="da-DK" i="1" dirty="0" smtClean="0"/>
              <a:t> in </a:t>
            </a:r>
            <a:r>
              <a:rPr lang="da-DK" i="1" dirty="0" err="1" smtClean="0"/>
              <a:t>schools</a:t>
            </a:r>
            <a:r>
              <a:rPr lang="da-DK" i="1" dirty="0" smtClean="0"/>
              <a:t>,</a:t>
            </a:r>
            <a:endParaRPr lang="da-DK" i="1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>
              <a:defRPr/>
            </a:pPr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EE7EC2-B066-4992-B81D-94F08749EF24}" type="slidenum">
              <a:rPr lang="da-DK" smtClean="0"/>
              <a:pPr>
                <a:defRPr/>
              </a:pPr>
              <a:t>1</a:t>
            </a:fld>
            <a:r>
              <a:rPr lang="da-DK" dirty="0" err="1" smtClean="0"/>
              <a:t>Hrh</a:t>
            </a:r>
            <a:r>
              <a:rPr lang="da-DK" dirty="0" smtClean="0"/>
              <a:t> / </a:t>
            </a:r>
            <a:r>
              <a:rPr lang="da-DK" dirty="0" err="1" smtClean="0"/>
              <a:t>dpu</a:t>
            </a:r>
            <a:r>
              <a:rPr lang="da-DK" dirty="0" smtClean="0"/>
              <a:t> / </a:t>
            </a:r>
            <a:r>
              <a:rPr lang="da-DK" dirty="0" err="1" smtClean="0"/>
              <a:t>exbus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3"/>
              </a:rPr>
              <a:t>http://rummelighed.org/jeg-synes-ikke-jeg-er-en-vred-person-mobning-011-film-indlaeg-3-gymnasiet</a:t>
            </a:r>
            <a:r>
              <a:rPr lang="da-DK" dirty="0" smtClean="0">
                <a:hlinkClick r:id="rId3"/>
              </a:rPr>
              <a:t>/</a:t>
            </a:r>
            <a:r>
              <a:rPr lang="da-DK" dirty="0" smtClean="0"/>
              <a:t> 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098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3323456"/>
          </a:xfrm>
        </p:spPr>
        <p:txBody>
          <a:bodyPr/>
          <a:lstStyle/>
          <a:p>
            <a:r>
              <a:rPr lang="da-DK" sz="8000" dirty="0" smtClean="0"/>
              <a:t>Mads</a:t>
            </a:r>
            <a:endParaRPr lang="da-DK" sz="8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85800" y="980728"/>
            <a:ext cx="7772400" cy="5115272"/>
          </a:xfrm>
        </p:spPr>
        <p:txBody>
          <a:bodyPr/>
          <a:lstStyle/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4294967295"/>
          </p:nvPr>
        </p:nvSpPr>
        <p:spPr>
          <a:xfrm>
            <a:off x="3419872" y="6165304"/>
            <a:ext cx="2895600" cy="476250"/>
          </a:xfrm>
        </p:spPr>
        <p:txBody>
          <a:bodyPr/>
          <a:lstStyle/>
          <a:p>
            <a:pPr>
              <a:defRPr/>
            </a:pPr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C6F814A-941C-4F2D-9A88-8140D03D0EBB}" type="slidenum">
              <a:rPr lang="da-DK" smtClean="0"/>
              <a:pPr>
                <a:defRPr/>
              </a:pPr>
              <a:t>11</a:t>
            </a:fld>
            <a:r>
              <a:rPr lang="da-DK" dirty="0" err="1" smtClean="0"/>
              <a:t>Hrh</a:t>
            </a:r>
            <a:r>
              <a:rPr lang="da-DK" dirty="0" smtClean="0"/>
              <a:t> / </a:t>
            </a:r>
            <a:r>
              <a:rPr lang="da-DK" dirty="0" err="1" smtClean="0"/>
              <a:t>dpu</a:t>
            </a:r>
            <a:r>
              <a:rPr lang="da-DK" dirty="0" smtClean="0"/>
              <a:t> / </a:t>
            </a:r>
            <a:r>
              <a:rPr lang="da-DK" dirty="0" err="1" smtClean="0"/>
              <a:t>exbus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Mobningens drivkraft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3600" i="1" dirty="0"/>
              <a:t>S</a:t>
            </a:r>
            <a:r>
              <a:rPr lang="da-DK" sz="3600" i="1" dirty="0" smtClean="0"/>
              <a:t>kabes der et sammenhold i dem og os mekanismen?</a:t>
            </a:r>
          </a:p>
          <a:p>
            <a:endParaRPr lang="da-DK" sz="3600" i="1" dirty="0"/>
          </a:p>
          <a:p>
            <a:r>
              <a:rPr lang="da-DK" sz="3600" i="1" dirty="0" smtClean="0"/>
              <a:t>Er mobning noget klassen efterhånden kan være sammen om? En social orden med sin egen logik?</a:t>
            </a:r>
            <a:endParaRPr lang="da-DK" sz="3600" i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6188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3"/>
              </a:rPr>
              <a:t>http://rummelighed.org/vanten-er-kastet-mobning-015-film-indlaeg-7-gymnasiet</a:t>
            </a:r>
            <a:r>
              <a:rPr lang="da-DK" dirty="0" smtClean="0">
                <a:hlinkClick r:id="rId3"/>
              </a:rPr>
              <a:t>/</a:t>
            </a:r>
            <a:r>
              <a:rPr lang="da-DK" dirty="0" smtClean="0"/>
              <a:t> 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4989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800" dirty="0" smtClean="0"/>
              <a:t>Mads</a:t>
            </a:r>
            <a:endParaRPr lang="da-DK" sz="48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a-DK" dirty="0" smtClean="0"/>
              <a:t>Fra et 3. mands perspektiv hånd i hånd med vanetænkning om mobning:</a:t>
            </a:r>
          </a:p>
          <a:p>
            <a:pPr>
              <a:buFontTx/>
              <a:buChar char="-"/>
            </a:pPr>
            <a:r>
              <a:rPr lang="da-DK" dirty="0" smtClean="0"/>
              <a:t>”Han holder sig for sig selv”</a:t>
            </a:r>
          </a:p>
          <a:p>
            <a:pPr>
              <a:buFontTx/>
              <a:buChar char="-"/>
            </a:pPr>
            <a:r>
              <a:rPr lang="da-DK" dirty="0" smtClean="0"/>
              <a:t>”Han trækker sig fra fællesskabet”</a:t>
            </a:r>
          </a:p>
          <a:p>
            <a:pPr>
              <a:buFontTx/>
              <a:buChar char="-"/>
            </a:pPr>
            <a:r>
              <a:rPr lang="da-DK" dirty="0" smtClean="0"/>
              <a:t>”Han byder ikke ind med noget” </a:t>
            </a:r>
            <a:r>
              <a:rPr lang="da-DK" i="1" dirty="0" smtClean="0"/>
              <a:t>(Hansen 2011)</a:t>
            </a:r>
            <a:endParaRPr lang="da-DK" i="1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4294967295"/>
          </p:nvPr>
        </p:nvSpPr>
        <p:spPr>
          <a:xfrm>
            <a:off x="3419872" y="6165304"/>
            <a:ext cx="2895600" cy="476250"/>
          </a:xfrm>
        </p:spPr>
        <p:txBody>
          <a:bodyPr/>
          <a:lstStyle/>
          <a:p>
            <a:pPr>
              <a:defRPr/>
            </a:pPr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C6F814A-941C-4F2D-9A88-8140D03D0EBB}" type="slidenum">
              <a:rPr lang="da-DK" smtClean="0"/>
              <a:pPr>
                <a:defRPr/>
              </a:pPr>
              <a:t>14</a:t>
            </a:fld>
            <a:r>
              <a:rPr lang="da-DK" dirty="0" err="1" smtClean="0"/>
              <a:t>Hrh</a:t>
            </a:r>
            <a:r>
              <a:rPr lang="da-DK" dirty="0" smtClean="0"/>
              <a:t> / </a:t>
            </a:r>
            <a:r>
              <a:rPr lang="da-DK" dirty="0" err="1" smtClean="0"/>
              <a:t>dpu</a:t>
            </a:r>
            <a:r>
              <a:rPr lang="da-DK" dirty="0" smtClean="0"/>
              <a:t> / </a:t>
            </a:r>
            <a:r>
              <a:rPr lang="da-DK" dirty="0" err="1" smtClean="0"/>
              <a:t>exbus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327150"/>
            <a:ext cx="7950200" cy="631825"/>
          </a:xfrm>
        </p:spPr>
        <p:txBody>
          <a:bodyPr/>
          <a:lstStyle/>
          <a:p>
            <a:endParaRPr lang="da-DK" dirty="0"/>
          </a:p>
        </p:txBody>
      </p:sp>
      <p:pic>
        <p:nvPicPr>
          <p:cNvPr id="307203" name="Picture 3" descr="Annonce julemærke"/>
          <p:cNvPicPr>
            <a:picLocks noChangeAspect="1" noChangeArrowheads="1"/>
          </p:cNvPicPr>
          <p:nvPr/>
        </p:nvPicPr>
        <p:blipFill>
          <a:blip r:embed="rId3" cstate="print"/>
          <a:srcRect l="7246" t="3990" r="121" b="3374"/>
          <a:stretch>
            <a:fillRect/>
          </a:stretch>
        </p:blipFill>
        <p:spPr bwMode="auto">
          <a:xfrm>
            <a:off x="2698750" y="1484313"/>
            <a:ext cx="3673475" cy="5013325"/>
          </a:xfrm>
          <a:prstGeom prst="rect">
            <a:avLst/>
          </a:prstGeom>
          <a:noFill/>
        </p:spPr>
      </p:pic>
      <p:sp>
        <p:nvSpPr>
          <p:cNvPr id="307204" name="Text Box 4"/>
          <p:cNvSpPr txBox="1">
            <a:spLocks noChangeArrowheads="1"/>
          </p:cNvSpPr>
          <p:nvPr/>
        </p:nvSpPr>
        <p:spPr bwMode="auto">
          <a:xfrm>
            <a:off x="250825" y="2565400"/>
            <a:ext cx="2706688" cy="1100138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da-DK" sz="1600" i="1" dirty="0">
                <a:solidFill>
                  <a:schemeClr val="bg1"/>
                </a:solidFill>
                <a:latin typeface="Verdana" pitchFamily="34" charset="0"/>
              </a:rPr>
              <a:t>”Daniel bliver forfulgt af </a:t>
            </a:r>
          </a:p>
          <a:p>
            <a:pPr eaLnBrk="0" hangingPunct="0"/>
            <a:r>
              <a:rPr lang="da-DK" sz="1600" i="1" dirty="0">
                <a:solidFill>
                  <a:schemeClr val="bg1"/>
                </a:solidFill>
                <a:latin typeface="Verdana" pitchFamily="34" charset="0"/>
              </a:rPr>
              <a:t>de andre børn i skolen </a:t>
            </a:r>
          </a:p>
          <a:p>
            <a:pPr eaLnBrk="0" hangingPunct="0"/>
            <a:r>
              <a:rPr lang="da-DK" sz="1600" i="1" dirty="0">
                <a:solidFill>
                  <a:schemeClr val="bg1"/>
                </a:solidFill>
                <a:latin typeface="Verdana" pitchFamily="34" charset="0"/>
              </a:rPr>
              <a:t>og mobbet med, at han </a:t>
            </a:r>
          </a:p>
          <a:p>
            <a:pPr eaLnBrk="0" hangingPunct="0"/>
            <a:r>
              <a:rPr lang="da-DK" sz="1600" i="1" dirty="0">
                <a:solidFill>
                  <a:schemeClr val="bg1"/>
                </a:solidFill>
                <a:latin typeface="Verdana" pitchFamily="34" charset="0"/>
              </a:rPr>
              <a:t>både er fed og dum</a:t>
            </a:r>
            <a:r>
              <a:rPr lang="da-DK" sz="1800" i="1" dirty="0">
                <a:solidFill>
                  <a:schemeClr val="bg1"/>
                </a:solidFill>
                <a:latin typeface="Verdana" pitchFamily="34" charset="0"/>
              </a:rPr>
              <a:t>.”</a:t>
            </a:r>
          </a:p>
        </p:txBody>
      </p:sp>
      <p:sp>
        <p:nvSpPr>
          <p:cNvPr id="307205" name="Text Box 5"/>
          <p:cNvSpPr txBox="1">
            <a:spLocks noChangeArrowheads="1"/>
          </p:cNvSpPr>
          <p:nvPr/>
        </p:nvSpPr>
        <p:spPr bwMode="auto">
          <a:xfrm>
            <a:off x="323850" y="4652963"/>
            <a:ext cx="2547938" cy="581025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da-DK" sz="1600" i="1" dirty="0">
                <a:solidFill>
                  <a:schemeClr val="bg1"/>
                </a:solidFill>
                <a:latin typeface="Verdana" pitchFamily="34" charset="0"/>
              </a:rPr>
              <a:t>”Det er bl.a. børn som </a:t>
            </a:r>
          </a:p>
          <a:p>
            <a:pPr eaLnBrk="0" hangingPunct="0"/>
            <a:r>
              <a:rPr lang="da-DK" sz="1600" i="1" dirty="0">
                <a:solidFill>
                  <a:schemeClr val="bg1"/>
                </a:solidFill>
                <a:latin typeface="Verdana" pitchFamily="34" charset="0"/>
              </a:rPr>
              <a:t>Daniel, vi hjælper.”</a:t>
            </a:r>
          </a:p>
        </p:txBody>
      </p:sp>
      <p:sp>
        <p:nvSpPr>
          <p:cNvPr id="307206" name="Text Box 6"/>
          <p:cNvSpPr txBox="1">
            <a:spLocks noChangeArrowheads="1"/>
          </p:cNvSpPr>
          <p:nvPr/>
        </p:nvSpPr>
        <p:spPr bwMode="auto">
          <a:xfrm>
            <a:off x="5940425" y="2997200"/>
            <a:ext cx="2562225" cy="8255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da-DK" sz="1600" i="1" dirty="0">
                <a:solidFill>
                  <a:schemeClr val="bg1"/>
                </a:solidFill>
                <a:latin typeface="Verdana" pitchFamily="34" charset="0"/>
              </a:rPr>
              <a:t>”Fælles for de fleste af </a:t>
            </a:r>
          </a:p>
          <a:p>
            <a:pPr eaLnBrk="0" hangingPunct="0"/>
            <a:r>
              <a:rPr lang="da-DK" sz="1600" i="1" dirty="0">
                <a:solidFill>
                  <a:schemeClr val="bg1"/>
                </a:solidFill>
                <a:latin typeface="Verdana" pitchFamily="34" charset="0"/>
              </a:rPr>
              <a:t>børnene er, at de er </a:t>
            </a:r>
          </a:p>
          <a:p>
            <a:pPr eaLnBrk="0" hangingPunct="0"/>
            <a:r>
              <a:rPr lang="da-DK" sz="1600" i="1" dirty="0">
                <a:solidFill>
                  <a:schemeClr val="bg1"/>
                </a:solidFill>
                <a:latin typeface="Verdana" pitchFamily="34" charset="0"/>
              </a:rPr>
              <a:t>tykke og ensomme.”</a:t>
            </a:r>
          </a:p>
        </p:txBody>
      </p:sp>
      <p:sp>
        <p:nvSpPr>
          <p:cNvPr id="307207" name="Text Box 7"/>
          <p:cNvSpPr txBox="1">
            <a:spLocks noChangeArrowheads="1"/>
          </p:cNvSpPr>
          <p:nvPr/>
        </p:nvSpPr>
        <p:spPr bwMode="auto">
          <a:xfrm>
            <a:off x="4976813" y="5184775"/>
            <a:ext cx="3644900" cy="1006475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da-DK" sz="2000" i="1" dirty="0">
                <a:solidFill>
                  <a:schemeClr val="bg1"/>
                </a:solidFill>
                <a:latin typeface="Verdana" pitchFamily="34" charset="0"/>
              </a:rPr>
              <a:t>”Tit er opholdet faktisk </a:t>
            </a:r>
          </a:p>
          <a:p>
            <a:pPr eaLnBrk="0" hangingPunct="0"/>
            <a:r>
              <a:rPr lang="da-DK" sz="2000" i="1" dirty="0">
                <a:solidFill>
                  <a:schemeClr val="bg1"/>
                </a:solidFill>
                <a:latin typeface="Verdana" pitchFamily="34" charset="0"/>
              </a:rPr>
              <a:t>nok til, at de taber sig til</a:t>
            </a:r>
          </a:p>
          <a:p>
            <a:pPr eaLnBrk="0" hangingPunct="0"/>
            <a:r>
              <a:rPr lang="da-DK" sz="2000" i="1" dirty="0">
                <a:solidFill>
                  <a:schemeClr val="bg1"/>
                </a:solidFill>
                <a:latin typeface="Verdana" pitchFamily="34" charset="0"/>
              </a:rPr>
              <a:t> under ”mobbegrænsen”(!)</a:t>
            </a:r>
          </a:p>
        </p:txBody>
      </p:sp>
      <p:sp>
        <p:nvSpPr>
          <p:cNvPr id="307208" name="Line 8"/>
          <p:cNvSpPr>
            <a:spLocks noChangeShapeType="1"/>
          </p:cNvSpPr>
          <p:nvPr/>
        </p:nvSpPr>
        <p:spPr bwMode="auto">
          <a:xfrm>
            <a:off x="2987675" y="2924175"/>
            <a:ext cx="720725" cy="2889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a-DK" dirty="0"/>
          </a:p>
        </p:txBody>
      </p:sp>
      <p:sp>
        <p:nvSpPr>
          <p:cNvPr id="307209" name="Line 9"/>
          <p:cNvSpPr>
            <a:spLocks noChangeShapeType="1"/>
          </p:cNvSpPr>
          <p:nvPr/>
        </p:nvSpPr>
        <p:spPr bwMode="auto">
          <a:xfrm flipV="1">
            <a:off x="2843213" y="3860800"/>
            <a:ext cx="865187" cy="8636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a-DK" dirty="0"/>
          </a:p>
        </p:txBody>
      </p:sp>
      <p:sp>
        <p:nvSpPr>
          <p:cNvPr id="307210" name="Line 10"/>
          <p:cNvSpPr>
            <a:spLocks noChangeShapeType="1"/>
          </p:cNvSpPr>
          <p:nvPr/>
        </p:nvSpPr>
        <p:spPr bwMode="auto">
          <a:xfrm flipV="1">
            <a:off x="3635375" y="3573463"/>
            <a:ext cx="2305050" cy="7191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a-DK" dirty="0"/>
          </a:p>
        </p:txBody>
      </p:sp>
      <p:sp>
        <p:nvSpPr>
          <p:cNvPr id="307211" name="Line 11"/>
          <p:cNvSpPr>
            <a:spLocks noChangeShapeType="1"/>
          </p:cNvSpPr>
          <p:nvPr/>
        </p:nvSpPr>
        <p:spPr bwMode="auto">
          <a:xfrm>
            <a:off x="4284663" y="5013325"/>
            <a:ext cx="692150" cy="57626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a-DK" dirty="0"/>
          </a:p>
        </p:txBody>
      </p:sp>
      <p:sp>
        <p:nvSpPr>
          <p:cNvPr id="14" name="Pladsholder til diasnumm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C6F814A-941C-4F2D-9A88-8140D03D0EBB}" type="slidenum">
              <a:rPr lang="da-DK" smtClean="0"/>
              <a:pPr>
                <a:defRPr/>
              </a:pPr>
              <a:t>15</a:t>
            </a:fld>
            <a:r>
              <a:rPr lang="da-DK" dirty="0" err="1" smtClean="0"/>
              <a:t>Hrh</a:t>
            </a:r>
            <a:r>
              <a:rPr lang="da-DK" dirty="0" smtClean="0"/>
              <a:t> / </a:t>
            </a:r>
            <a:r>
              <a:rPr lang="da-DK" dirty="0" err="1" smtClean="0"/>
              <a:t>dpu</a:t>
            </a:r>
            <a:r>
              <a:rPr lang="da-DK" dirty="0" smtClean="0"/>
              <a:t> / </a:t>
            </a:r>
            <a:r>
              <a:rPr lang="da-DK" dirty="0" err="1" smtClean="0"/>
              <a:t>exbus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74226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0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0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0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0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0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0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0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2" grpId="0"/>
      <p:bldP spid="307204" grpId="0" animBg="1"/>
      <p:bldP spid="307205" grpId="0" animBg="1"/>
      <p:bldP spid="307206" grpId="0" animBg="1"/>
      <p:bldP spid="307207" grpId="0" animBg="1"/>
      <p:bldP spid="307208" grpId="0" animBg="1"/>
      <p:bldP spid="307209" grpId="0" animBg="1"/>
      <p:bldP spid="307210" grpId="0" animBg="1"/>
      <p:bldP spid="3072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Forældre -”jamen”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”Der går en meget vanskelig dreng i klassen”</a:t>
            </a:r>
          </a:p>
          <a:p>
            <a:r>
              <a:rPr lang="da-DK" dirty="0" smtClean="0"/>
              <a:t>”Han har vist en ADHD”</a:t>
            </a:r>
          </a:p>
          <a:p>
            <a:r>
              <a:rPr lang="da-DK" dirty="0" smtClean="0"/>
              <a:t>”Hendes forældre er lige blevet skilt”</a:t>
            </a:r>
          </a:p>
          <a:p>
            <a:r>
              <a:rPr lang="da-DK" dirty="0" smtClean="0"/>
              <a:t>”Hun er fra de sorte huse”</a:t>
            </a:r>
          </a:p>
          <a:p>
            <a:r>
              <a:rPr lang="da-DK" dirty="0" smtClean="0"/>
              <a:t>”Hans var er </a:t>
            </a:r>
            <a:r>
              <a:rPr lang="da-DK" dirty="0" err="1" smtClean="0"/>
              <a:t>sååå</a:t>
            </a:r>
            <a:r>
              <a:rPr lang="da-DK" dirty="0" smtClean="0"/>
              <a:t> mærkelig”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198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019200"/>
          </a:xfrm>
        </p:spPr>
        <p:txBody>
          <a:bodyPr/>
          <a:lstStyle/>
          <a:p>
            <a:r>
              <a:rPr lang="da-DK" dirty="0" smtClean="0"/>
              <a:t>Vestegnsundersøgelsen </a:t>
            </a:r>
            <a:r>
              <a:rPr lang="da-DK" dirty="0"/>
              <a:t>1</a:t>
            </a:r>
            <a:endParaRPr lang="da-DK" i="1" dirty="0">
              <a:solidFill>
                <a:srgbClr val="FF0000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83568" y="1916832"/>
            <a:ext cx="7772400" cy="3970784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da-DK" sz="3200" dirty="0" smtClean="0"/>
              <a:t>Elevens selvsyn</a:t>
            </a:r>
          </a:p>
          <a:p>
            <a:pPr lvl="1">
              <a:buNone/>
            </a:pPr>
            <a:r>
              <a:rPr lang="da-DK" sz="3200" dirty="0" smtClean="0"/>
              <a:t>Elevens forhold til dine forældre</a:t>
            </a:r>
          </a:p>
          <a:p>
            <a:pPr lvl="1">
              <a:buNone/>
            </a:pPr>
            <a:r>
              <a:rPr lang="da-DK" sz="3200" dirty="0" smtClean="0"/>
              <a:t>Elevens skolegang som sådan</a:t>
            </a:r>
          </a:p>
          <a:p>
            <a:pPr lvl="1">
              <a:buNone/>
            </a:pPr>
            <a:r>
              <a:rPr lang="da-DK" sz="3200" dirty="0" smtClean="0"/>
              <a:t>Elevens beskrivelse af klassen</a:t>
            </a:r>
            <a:endParaRPr lang="da-DK" sz="3200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4294967295"/>
          </p:nvPr>
        </p:nvSpPr>
        <p:spPr>
          <a:xfrm>
            <a:off x="3419872" y="6165304"/>
            <a:ext cx="2895600" cy="476250"/>
          </a:xfrm>
        </p:spPr>
        <p:txBody>
          <a:bodyPr/>
          <a:lstStyle/>
          <a:p>
            <a:fld id="{7E3D8485-5543-4302-B14B-D071BE0FA19A}" type="slidenum">
              <a:rPr lang="da-DK" smtClean="0"/>
              <a:pPr/>
              <a:t>17</a:t>
            </a:fld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4400" i="1" dirty="0" smtClean="0"/>
              <a:t>Jo mere negativt elever i en klasse beskriver klassens liv, jo mere mobning rapporteres der. (Hansen, Henningsen &amp; Kofoed 2012)</a:t>
            </a:r>
            <a:endParaRPr lang="da-DK" sz="4400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1052736"/>
            <a:ext cx="7772400" cy="1368152"/>
          </a:xfrm>
        </p:spPr>
        <p:txBody>
          <a:bodyPr/>
          <a:lstStyle/>
          <a:p>
            <a:r>
              <a:rPr lang="da-DK" sz="3200" dirty="0" smtClean="0"/>
              <a:t>Vestegnsundersøgelsen 2</a:t>
            </a:r>
            <a:br>
              <a:rPr lang="da-DK" sz="3200" dirty="0" smtClean="0"/>
            </a:br>
            <a:r>
              <a:rPr lang="da-DK" sz="3200" i="1" dirty="0" smtClean="0">
                <a:solidFill>
                  <a:srgbClr val="FF0000"/>
                </a:solidFill>
              </a:rPr>
              <a:t>”</a:t>
            </a:r>
            <a:r>
              <a:rPr lang="da-DK" sz="3200" i="1" dirty="0" err="1" smtClean="0">
                <a:solidFill>
                  <a:srgbClr val="FF0000"/>
                </a:solidFill>
              </a:rPr>
              <a:t>Bermudatrekanten</a:t>
            </a:r>
            <a:r>
              <a:rPr lang="da-DK" sz="3200" i="1" dirty="0" smtClean="0">
                <a:solidFill>
                  <a:srgbClr val="FF0000"/>
                </a:solidFill>
              </a:rPr>
              <a:t>”</a:t>
            </a:r>
            <a:endParaRPr lang="da-DK" sz="3200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4294967295"/>
          </p:nvPr>
        </p:nvSpPr>
        <p:spPr>
          <a:xfrm>
            <a:off x="3419872" y="6165304"/>
            <a:ext cx="2895600" cy="476250"/>
          </a:xfrm>
        </p:spPr>
        <p:txBody>
          <a:bodyPr/>
          <a:lstStyle/>
          <a:p>
            <a:pPr>
              <a:defRPr/>
            </a:pPr>
            <a:endParaRPr lang="da-DK" dirty="0"/>
          </a:p>
        </p:txBody>
      </p:sp>
      <p:sp>
        <p:nvSpPr>
          <p:cNvPr id="6" name="Pladsholder til indhold 5"/>
          <p:cNvSpPr>
            <a:spLocks noGrp="1"/>
          </p:cNvSpPr>
          <p:nvPr>
            <p:ph idx="1"/>
          </p:nvPr>
        </p:nvSpPr>
        <p:spPr>
          <a:xfrm>
            <a:off x="899592" y="2636912"/>
            <a:ext cx="7558608" cy="3459088"/>
          </a:xfrm>
        </p:spPr>
        <p:txBody>
          <a:bodyPr/>
          <a:lstStyle/>
          <a:p>
            <a:r>
              <a:rPr lang="da-DK" sz="4000" dirty="0" smtClean="0"/>
              <a:t>Når der rapporteres meget mobning, rapporteres der også….</a:t>
            </a:r>
            <a:endParaRPr lang="da-DK" sz="4000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C6F814A-941C-4F2D-9A88-8140D03D0EBB}" type="slidenum">
              <a:rPr lang="da-DK" smtClean="0"/>
              <a:pPr>
                <a:defRPr/>
              </a:pPr>
              <a:t>19</a:t>
            </a:fld>
            <a:r>
              <a:rPr lang="da-DK" dirty="0" err="1" smtClean="0"/>
              <a:t>Hrh</a:t>
            </a:r>
            <a:r>
              <a:rPr lang="da-DK" dirty="0" smtClean="0"/>
              <a:t> / </a:t>
            </a:r>
            <a:r>
              <a:rPr lang="da-DK" dirty="0" err="1" smtClean="0"/>
              <a:t>dpu</a:t>
            </a:r>
            <a:r>
              <a:rPr lang="da-DK" dirty="0" smtClean="0"/>
              <a:t> / </a:t>
            </a:r>
            <a:r>
              <a:rPr lang="da-DK" dirty="0" err="1" smtClean="0"/>
              <a:t>exbus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Hvorfor gentænkt?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da-DK" dirty="0" smtClean="0"/>
              <a:t>Mobbeforskning er ungt</a:t>
            </a:r>
          </a:p>
          <a:p>
            <a:pPr>
              <a:buFont typeface="Arial" charset="0"/>
              <a:buChar char="•"/>
            </a:pPr>
            <a:r>
              <a:rPr lang="da-DK" dirty="0" smtClean="0"/>
              <a:t>Ny forskning udfordrer vanetænkning om mobning</a:t>
            </a:r>
          </a:p>
          <a:p>
            <a:pPr>
              <a:buFont typeface="Arial" charset="0"/>
              <a:buChar char="•"/>
            </a:pPr>
            <a:r>
              <a:rPr lang="da-DK" dirty="0" smtClean="0"/>
              <a:t>Vi har flyttet blikket fra enkeltpersoner til personer i grupper.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2677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3200" dirty="0" smtClean="0"/>
              <a:t>Vestegnsundersøgelsen 2</a:t>
            </a:r>
            <a:br>
              <a:rPr lang="da-DK" sz="3200" dirty="0" smtClean="0"/>
            </a:br>
            <a:r>
              <a:rPr lang="da-DK" sz="3200" i="1" dirty="0" smtClean="0">
                <a:solidFill>
                  <a:srgbClr val="FF0000"/>
                </a:solidFill>
              </a:rPr>
              <a:t>”</a:t>
            </a:r>
            <a:r>
              <a:rPr lang="da-DK" sz="3200" i="1" dirty="0" err="1" smtClean="0">
                <a:solidFill>
                  <a:srgbClr val="FF0000"/>
                </a:solidFill>
              </a:rPr>
              <a:t>Bermudatrekanten</a:t>
            </a:r>
            <a:r>
              <a:rPr lang="da-DK" sz="3200" i="1" dirty="0" smtClean="0">
                <a:solidFill>
                  <a:srgbClr val="FF0000"/>
                </a:solidFill>
              </a:rPr>
              <a:t>”</a:t>
            </a:r>
            <a:endParaRPr lang="da-DK" sz="3200" dirty="0"/>
          </a:p>
        </p:txBody>
      </p:sp>
      <p:graphicFrame>
        <p:nvGraphicFramePr>
          <p:cNvPr id="5" name="Pladsholder til indhold 4"/>
          <p:cNvGraphicFramePr>
            <a:graphicFrameLocks noGrp="1"/>
          </p:cNvGraphicFramePr>
          <p:nvPr>
            <p:ph idx="1"/>
          </p:nvPr>
        </p:nvGraphicFramePr>
        <p:xfrm>
          <a:off x="539552" y="1772816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Pladsholder til sidefod 3"/>
          <p:cNvSpPr>
            <a:spLocks noGrp="1"/>
          </p:cNvSpPr>
          <p:nvPr>
            <p:ph type="ftr" sz="quarter" idx="4294967295"/>
          </p:nvPr>
        </p:nvSpPr>
        <p:spPr>
          <a:xfrm>
            <a:off x="3419872" y="6165304"/>
            <a:ext cx="2895600" cy="476250"/>
          </a:xfrm>
        </p:spPr>
        <p:txBody>
          <a:bodyPr/>
          <a:lstStyle/>
          <a:p>
            <a:pPr>
              <a:defRPr/>
            </a:pPr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C6F814A-941C-4F2D-9A88-8140D03D0EBB}" type="slidenum">
              <a:rPr lang="da-DK" smtClean="0"/>
              <a:pPr>
                <a:defRPr/>
              </a:pPr>
              <a:t>20</a:t>
            </a:fld>
            <a:r>
              <a:rPr lang="da-DK" dirty="0" err="1" smtClean="0"/>
              <a:t>Hrh</a:t>
            </a:r>
            <a:r>
              <a:rPr lang="da-DK" dirty="0" smtClean="0"/>
              <a:t> / </a:t>
            </a:r>
            <a:r>
              <a:rPr lang="da-DK" dirty="0" err="1" smtClean="0"/>
              <a:t>dpu</a:t>
            </a:r>
            <a:r>
              <a:rPr lang="da-DK" dirty="0" smtClean="0"/>
              <a:t> / </a:t>
            </a:r>
            <a:r>
              <a:rPr lang="da-DK" dirty="0" err="1" smtClean="0"/>
              <a:t>exbus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Mobning gentænkt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4323184"/>
          </a:xfrm>
        </p:spPr>
        <p:txBody>
          <a:bodyPr/>
          <a:lstStyle/>
          <a:p>
            <a:pPr marL="0" indent="0">
              <a:buNone/>
            </a:pPr>
            <a:r>
              <a:rPr lang="da-DK" dirty="0" smtClean="0"/>
              <a:t>Mobning er et udstødelsesfællesskab….. Der især rammer klasser, som ikke kan finde ud af at skabe sammenhold om det at gå i klasser sammen.</a:t>
            </a:r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dirty="0" smtClean="0"/>
              <a:t>Mobning giver ofte et stærkt </a:t>
            </a:r>
            <a:r>
              <a:rPr lang="da-DK" i="1" dirty="0" smtClean="0"/>
              <a:t>vi </a:t>
            </a:r>
            <a:r>
              <a:rPr lang="da-DK" dirty="0" smtClean="0"/>
              <a:t>hos dem der mobber….</a:t>
            </a:r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5219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dsholder til sidefod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altLang="da-DK"/>
              <a:t>Khk &amp; hrh</a:t>
            </a:r>
          </a:p>
        </p:txBody>
      </p:sp>
      <p:sp>
        <p:nvSpPr>
          <p:cNvPr id="189442" name="Oval 2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4367213" y="1223963"/>
            <a:ext cx="2720975" cy="4262437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Tx/>
              <a:buNone/>
            </a:pPr>
            <a:endParaRPr lang="da-DK" altLang="da-DK"/>
          </a:p>
          <a:p>
            <a:pPr>
              <a:buFontTx/>
              <a:buNone/>
            </a:pPr>
            <a:endParaRPr lang="da-DK" altLang="da-DK"/>
          </a:p>
          <a:p>
            <a:pPr>
              <a:buFontTx/>
              <a:buNone/>
            </a:pPr>
            <a:endParaRPr lang="da-DK" altLang="da-DK"/>
          </a:p>
          <a:p>
            <a:pPr>
              <a:buFontTx/>
              <a:buNone/>
            </a:pPr>
            <a:r>
              <a:rPr lang="da-DK" altLang="da-DK"/>
              <a:t>        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1268413"/>
            <a:ext cx="8120063" cy="1054100"/>
          </a:xfrm>
        </p:spPr>
        <p:txBody>
          <a:bodyPr/>
          <a:lstStyle/>
          <a:p>
            <a:pPr algn="l"/>
            <a:r>
              <a:rPr lang="da-DK" altLang="da-DK" sz="2800"/>
              <a:t>Mobbeland for </a:t>
            </a:r>
            <a:br>
              <a:rPr lang="da-DK" altLang="da-DK" sz="2800"/>
            </a:br>
            <a:r>
              <a:rPr lang="da-DK" altLang="da-DK" sz="2800"/>
              <a:t>piger </a:t>
            </a:r>
          </a:p>
        </p:txBody>
      </p:sp>
      <p:sp>
        <p:nvSpPr>
          <p:cNvPr id="189444" name="Oval 4"/>
          <p:cNvSpPr>
            <a:spLocks noChangeArrowheads="1"/>
          </p:cNvSpPr>
          <p:nvPr/>
        </p:nvSpPr>
        <p:spPr bwMode="auto">
          <a:xfrm>
            <a:off x="5132388" y="2303463"/>
            <a:ext cx="1169987" cy="18002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89445" name="Text Box 5"/>
          <p:cNvSpPr txBox="1">
            <a:spLocks noChangeArrowheads="1"/>
          </p:cNvSpPr>
          <p:nvPr/>
        </p:nvSpPr>
        <p:spPr bwMode="auto">
          <a:xfrm>
            <a:off x="4778375" y="4137025"/>
            <a:ext cx="9191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altLang="da-DK">
                <a:latin typeface="Verdana" pitchFamily="34" charset="0"/>
              </a:rPr>
              <a:t>Hof-</a:t>
            </a:r>
          </a:p>
          <a:p>
            <a:r>
              <a:rPr lang="da-DK" altLang="da-DK">
                <a:latin typeface="Verdana" pitchFamily="34" charset="0"/>
              </a:rPr>
              <a:t>damer</a:t>
            </a:r>
          </a:p>
        </p:txBody>
      </p:sp>
      <p:sp>
        <p:nvSpPr>
          <p:cNvPr id="189446" name="Text Box 6"/>
          <p:cNvSpPr txBox="1">
            <a:spLocks noChangeArrowheads="1"/>
          </p:cNvSpPr>
          <p:nvPr/>
        </p:nvSpPr>
        <p:spPr bwMode="auto">
          <a:xfrm>
            <a:off x="7042150" y="3833813"/>
            <a:ext cx="10398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altLang="da-DK">
                <a:latin typeface="Verdana" pitchFamily="34" charset="0"/>
              </a:rPr>
              <a:t>Mobbe-</a:t>
            </a:r>
          </a:p>
          <a:p>
            <a:r>
              <a:rPr lang="da-DK" altLang="da-DK">
                <a:latin typeface="Verdana" pitchFamily="34" charset="0"/>
              </a:rPr>
              <a:t>ofre</a:t>
            </a:r>
          </a:p>
        </p:txBody>
      </p:sp>
      <p:sp>
        <p:nvSpPr>
          <p:cNvPr id="189447" name="Text Box 7"/>
          <p:cNvSpPr txBox="1">
            <a:spLocks noChangeArrowheads="1"/>
          </p:cNvSpPr>
          <p:nvPr/>
        </p:nvSpPr>
        <p:spPr bwMode="auto">
          <a:xfrm>
            <a:off x="1916113" y="4148138"/>
            <a:ext cx="1566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altLang="da-DK">
                <a:latin typeface="Verdana" pitchFamily="34" charset="0"/>
              </a:rPr>
              <a:t>Satellitpiger</a:t>
            </a:r>
          </a:p>
        </p:txBody>
      </p:sp>
      <p:sp>
        <p:nvSpPr>
          <p:cNvPr id="189448" name="Oval 8"/>
          <p:cNvSpPr>
            <a:spLocks noChangeAspect="1" noChangeArrowheads="1"/>
          </p:cNvSpPr>
          <p:nvPr/>
        </p:nvSpPr>
        <p:spPr bwMode="auto">
          <a:xfrm>
            <a:off x="2601280" y="404664"/>
            <a:ext cx="4725988" cy="6030912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lnSpc>
                <a:spcPct val="125000"/>
              </a:lnSpc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lnSpc>
                <a:spcPct val="125000"/>
              </a:lnSpc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lnSpc>
                <a:spcPct val="125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lnSpc>
                <a:spcPct val="125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lnSpc>
                <a:spcPct val="125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buFontTx/>
              <a:buNone/>
            </a:pPr>
            <a:endParaRPr lang="da-DK" altLang="da-DK"/>
          </a:p>
          <a:p>
            <a:pPr>
              <a:buFontTx/>
              <a:buNone/>
            </a:pPr>
            <a:endParaRPr lang="da-DK" altLang="da-DK"/>
          </a:p>
          <a:p>
            <a:pPr>
              <a:buFontTx/>
              <a:buNone/>
            </a:pPr>
            <a:endParaRPr lang="da-DK" altLang="da-DK"/>
          </a:p>
          <a:p>
            <a:pPr>
              <a:buFontTx/>
              <a:buNone/>
            </a:pPr>
            <a:r>
              <a:rPr lang="da-DK" altLang="da-DK"/>
              <a:t>        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da-DK" altLang="da-DK"/>
              <a:t>	</a:t>
            </a:r>
            <a:endParaRPr lang="da-DK" altLang="da-DK" b="1"/>
          </a:p>
        </p:txBody>
      </p:sp>
      <p:sp>
        <p:nvSpPr>
          <p:cNvPr id="189449" name="Line 9"/>
          <p:cNvSpPr>
            <a:spLocks noChangeShapeType="1"/>
          </p:cNvSpPr>
          <p:nvPr/>
        </p:nvSpPr>
        <p:spPr bwMode="auto">
          <a:xfrm>
            <a:off x="3222625" y="51387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pic>
        <p:nvPicPr>
          <p:cNvPr id="189450" name="Picture 10" descr="kro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0" t="11177" r="10980" b="11177"/>
          <a:stretch>
            <a:fillRect/>
          </a:stretch>
        </p:blipFill>
        <p:spPr bwMode="auto">
          <a:xfrm>
            <a:off x="5357813" y="2525713"/>
            <a:ext cx="676275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9451" name="Text Box 11"/>
          <p:cNvSpPr txBox="1">
            <a:spLocks noChangeArrowheads="1"/>
          </p:cNvSpPr>
          <p:nvPr/>
        </p:nvSpPr>
        <p:spPr bwMode="auto">
          <a:xfrm>
            <a:off x="5353050" y="3294063"/>
            <a:ext cx="793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altLang="da-DK" b="1"/>
              <a:t>Dron-</a:t>
            </a:r>
          </a:p>
          <a:p>
            <a:r>
              <a:rPr lang="da-DK" altLang="da-DK" b="1"/>
              <a:t>ning</a:t>
            </a:r>
          </a:p>
        </p:txBody>
      </p:sp>
      <p:sp>
        <p:nvSpPr>
          <p:cNvPr id="189452" name="Text Box 12"/>
          <p:cNvSpPr txBox="1">
            <a:spLocks noChangeArrowheads="1"/>
          </p:cNvSpPr>
          <p:nvPr/>
        </p:nvSpPr>
        <p:spPr bwMode="auto">
          <a:xfrm>
            <a:off x="3940175" y="41957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da-DK" altLang="da-DK"/>
          </a:p>
        </p:txBody>
      </p:sp>
      <p:pic>
        <p:nvPicPr>
          <p:cNvPr id="189453" name="Picture 13" descr="Girl-Lonely-on-benc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63" r="30190" b="2103"/>
          <a:stretch>
            <a:fillRect/>
          </a:stretch>
        </p:blipFill>
        <p:spPr bwMode="auto">
          <a:xfrm>
            <a:off x="7227888" y="2933700"/>
            <a:ext cx="763587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454" name="Picture 14" descr="Hofdame vindu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36" t="24149" r="21364" b="8577"/>
          <a:stretch>
            <a:fillRect/>
          </a:stretch>
        </p:blipFill>
        <p:spPr bwMode="auto">
          <a:xfrm>
            <a:off x="5651500" y="4149725"/>
            <a:ext cx="742950" cy="103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455" name="Picture 15" descr="Drengepig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4508500"/>
            <a:ext cx="1138238" cy="85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45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9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89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89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89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89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89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9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89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7" grpId="0"/>
      <p:bldP spid="18945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Klasser uden mobning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Højt toleranceniveau</a:t>
            </a:r>
          </a:p>
          <a:p>
            <a:r>
              <a:rPr lang="da-DK" dirty="0" smtClean="0"/>
              <a:t>Diversitet er spændende</a:t>
            </a:r>
          </a:p>
          <a:p>
            <a:r>
              <a:rPr lang="da-DK" dirty="0" smtClean="0"/>
              <a:t>Sammenhold om skolegang</a:t>
            </a:r>
          </a:p>
          <a:p>
            <a:r>
              <a:rPr lang="da-DK" dirty="0" smtClean="0"/>
              <a:t>At være en skolekammerat er en værdi</a:t>
            </a:r>
          </a:p>
          <a:p>
            <a:r>
              <a:rPr lang="da-DK" dirty="0" smtClean="0"/>
              <a:t>Positive relationer til lærerne</a:t>
            </a:r>
          </a:p>
          <a:p>
            <a:r>
              <a:rPr lang="da-DK" dirty="0" smtClean="0"/>
              <a:t>Dynamisk forældresamarbejde ******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1353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400" dirty="0" smtClean="0"/>
              <a:t>Forældre i flok</a:t>
            </a:r>
            <a:endParaRPr lang="da-DK" sz="44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Som negativ kraft</a:t>
            </a:r>
          </a:p>
          <a:p>
            <a:r>
              <a:rPr lang="da-DK" dirty="0" smtClean="0"/>
              <a:t>Som positiv kraft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i="1" dirty="0" smtClean="0"/>
              <a:t>For kulturen i klassen</a:t>
            </a:r>
            <a:endParaRPr lang="da-DK" i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887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1080120"/>
          </a:xfrm>
        </p:spPr>
        <p:txBody>
          <a:bodyPr/>
          <a:lstStyle/>
          <a:p>
            <a:r>
              <a:rPr lang="da-DK" dirty="0" smtClean="0"/>
              <a:t>De fem forældreråd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85800" y="1124744"/>
            <a:ext cx="7772400" cy="497125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 smtClean="0"/>
              <a:t>Opfordre og opmuntre til lege/aktivitetsaftaler på kryds og tværs i klassen.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 smtClean="0"/>
              <a:t>Opfordre dit barn til at blande sig, når andre krænkes.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 smtClean="0"/>
              <a:t>Tal ikke negativt om dine børns kammerater.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 smtClean="0"/>
              <a:t>Indfør social fødselsdagspolitik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 smtClean="0"/>
              <a:t>Mød frustrerede forældre åbent og lyttende</a:t>
            </a:r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6888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(Parentesmetoden)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Et interventionsgreb til lærere og pædagoger.</a:t>
            </a:r>
          </a:p>
          <a:p>
            <a:r>
              <a:rPr lang="da-DK" dirty="0" smtClean="0"/>
              <a:t>Træner ”</a:t>
            </a:r>
            <a:r>
              <a:rPr lang="da-DK" dirty="0" err="1" smtClean="0"/>
              <a:t>mindset</a:t>
            </a:r>
            <a:r>
              <a:rPr lang="da-DK" dirty="0" smtClean="0"/>
              <a:t>” til at gå nye veje.</a:t>
            </a:r>
          </a:p>
          <a:p>
            <a:r>
              <a:rPr lang="da-DK" dirty="0" smtClean="0"/>
              <a:t>Indsatsen retter sig </a:t>
            </a:r>
            <a:r>
              <a:rPr lang="da-DK" smtClean="0"/>
              <a:t>mod klassens vi...</a:t>
            </a:r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06068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a-DK" sz="2800" dirty="0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da-DK" dirty="0"/>
          </a:p>
        </p:txBody>
      </p:sp>
      <p:sp>
        <p:nvSpPr>
          <p:cNvPr id="260100" name="AutoShape 4"/>
          <p:cNvSpPr>
            <a:spLocks noChangeArrowheads="1"/>
          </p:cNvSpPr>
          <p:nvPr/>
        </p:nvSpPr>
        <p:spPr bwMode="auto">
          <a:xfrm>
            <a:off x="827584" y="836712"/>
            <a:ext cx="6659563" cy="3509963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r>
              <a:rPr lang="da-DK" sz="3600" dirty="0"/>
              <a:t>Jeg bliver mobbet fordi jeg er tyk, rødhåret og bærer briller</a:t>
            </a: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C6F814A-941C-4F2D-9A88-8140D03D0EBB}" type="slidenum">
              <a:rPr lang="da-DK" smtClean="0"/>
              <a:pPr>
                <a:defRPr/>
              </a:pPr>
              <a:t>3</a:t>
            </a:fld>
            <a:r>
              <a:rPr lang="da-DK" dirty="0" err="1" smtClean="0"/>
              <a:t>Hrh</a:t>
            </a:r>
            <a:r>
              <a:rPr lang="da-DK" dirty="0" smtClean="0"/>
              <a:t> / </a:t>
            </a:r>
            <a:r>
              <a:rPr lang="da-DK" dirty="0" err="1" smtClean="0"/>
              <a:t>dpu</a:t>
            </a:r>
            <a:r>
              <a:rPr lang="da-DK" dirty="0" smtClean="0"/>
              <a:t> / </a:t>
            </a:r>
            <a:r>
              <a:rPr lang="da-DK" dirty="0" err="1" smtClean="0"/>
              <a:t>exbus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500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Mobning forklares ofte som…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4400" i="1" dirty="0" smtClean="0"/>
              <a:t>Et møde mellem den aggressive udøver og den svage modtager</a:t>
            </a:r>
            <a:endParaRPr lang="da-DK" sz="4400" i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6043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Praksis udfordrer den gængse mobbeforståelse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95536" y="2132856"/>
            <a:ext cx="8301608" cy="3733875"/>
          </a:xfrm>
        </p:spPr>
        <p:txBody>
          <a:bodyPr>
            <a:normAutofit/>
          </a:bodyPr>
          <a:lstStyle/>
          <a:p>
            <a:r>
              <a:rPr lang="da-DK" sz="3600" dirty="0" smtClean="0"/>
              <a:t>Hvordan forklares den højst forskellige mobbefrekvens fra klasse til klasse?</a:t>
            </a:r>
          </a:p>
          <a:p>
            <a:r>
              <a:rPr lang="da-DK" sz="3600" dirty="0" smtClean="0"/>
              <a:t>Tykke Lukas og tykke Lukas</a:t>
            </a:r>
          </a:p>
          <a:p>
            <a:r>
              <a:rPr lang="da-DK" sz="3600" dirty="0" smtClean="0"/>
              <a:t>Den synlige/usynlige mobning</a:t>
            </a:r>
          </a:p>
          <a:p>
            <a:pPr>
              <a:buNone/>
            </a:pP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3D8485-5543-4302-B14B-D071BE0FA19A}" type="slidenum">
              <a:rPr lang="da-DK" smtClean="0"/>
              <a:pPr/>
              <a:t>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8918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3107432"/>
          </a:xfrm>
        </p:spPr>
        <p:txBody>
          <a:bodyPr/>
          <a:lstStyle/>
          <a:p>
            <a:r>
              <a:rPr lang="da-DK" dirty="0" smtClean="0"/>
              <a:t>Så begyndte vi forfra…..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0983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936104"/>
          </a:xfrm>
        </p:spPr>
        <p:txBody>
          <a:bodyPr/>
          <a:lstStyle/>
          <a:p>
            <a:r>
              <a:rPr lang="da-DK" dirty="0" smtClean="0"/>
              <a:t>Konsekvenser af mobning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400600"/>
          </a:xfrm>
        </p:spPr>
        <p:txBody>
          <a:bodyPr/>
          <a:lstStyle/>
          <a:p>
            <a:pPr>
              <a:buNone/>
            </a:pPr>
            <a:r>
              <a:rPr lang="da-DK" dirty="0" smtClean="0"/>
              <a:t>Statistiske sammenhænge mellem: </a:t>
            </a:r>
            <a:r>
              <a:rPr lang="da-DK" i="1" dirty="0" smtClean="0"/>
              <a:t>Elever der svarer ja til, at de bliver mobbet har gennemsnitlig en høj score på</a:t>
            </a:r>
          </a:p>
          <a:p>
            <a:pPr>
              <a:buFontTx/>
              <a:buChar char="-"/>
            </a:pPr>
            <a:r>
              <a:rPr lang="da-DK" dirty="0" smtClean="0"/>
              <a:t>Sygedage</a:t>
            </a:r>
          </a:p>
          <a:p>
            <a:pPr>
              <a:buFontTx/>
              <a:buChar char="-"/>
            </a:pPr>
            <a:r>
              <a:rPr lang="da-DK" dirty="0" smtClean="0"/>
              <a:t>Symptomatiske lidelser</a:t>
            </a:r>
          </a:p>
          <a:p>
            <a:pPr>
              <a:buFontTx/>
              <a:buChar char="-"/>
            </a:pPr>
            <a:r>
              <a:rPr lang="da-DK" dirty="0" smtClean="0"/>
              <a:t>Livslede</a:t>
            </a:r>
          </a:p>
          <a:p>
            <a:pPr>
              <a:buNone/>
            </a:pPr>
            <a:r>
              <a:rPr lang="da-DK" sz="2800" dirty="0" smtClean="0"/>
              <a:t>Når vi korrigerer denne gruppe for andre sammenhænge – er mobning det gennemgående kendetegn.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 smtClean="0"/>
              <a:t>Helle Rabøl Hansen / eXbus.dk</a:t>
            </a:r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3D8485-5543-4302-B14B-D071BE0FA19A}" type="slidenum">
              <a:rPr lang="da-DK" smtClean="0"/>
              <a:pPr/>
              <a:t>7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9824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Oversete konsekvenser?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2204864"/>
            <a:ext cx="8147248" cy="3921299"/>
          </a:xfrm>
        </p:spPr>
        <p:txBody>
          <a:bodyPr/>
          <a:lstStyle/>
          <a:p>
            <a:r>
              <a:rPr lang="da-DK" dirty="0" smtClean="0"/>
              <a:t>Den kollektive konsekvens:</a:t>
            </a:r>
          </a:p>
          <a:p>
            <a:pPr marL="0" indent="0">
              <a:buNone/>
            </a:pPr>
            <a:r>
              <a:rPr lang="da-DK" dirty="0" smtClean="0"/>
              <a:t>På den korte bane: medlidenhedsstopper (</a:t>
            </a:r>
            <a:r>
              <a:rPr lang="da-DK" i="1" dirty="0" smtClean="0"/>
              <a:t>Drengen og flagstangen</a:t>
            </a:r>
            <a:r>
              <a:rPr lang="da-DK" dirty="0" smtClean="0"/>
              <a:t>)</a:t>
            </a:r>
          </a:p>
          <a:p>
            <a:pPr marL="0" indent="0">
              <a:buNone/>
            </a:pPr>
            <a:r>
              <a:rPr lang="da-DK" dirty="0" smtClean="0"/>
              <a:t>På den lange bane. Udstødelse som livsstil?</a:t>
            </a:r>
          </a:p>
          <a:p>
            <a:pPr marL="0" indent="0">
              <a:buNone/>
            </a:pPr>
            <a:endParaRPr lang="da-DK" dirty="0" smtClean="0"/>
          </a:p>
          <a:p>
            <a:r>
              <a:rPr lang="da-DK" dirty="0" smtClean="0"/>
              <a:t>Vrede……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3D8485-5543-4302-B14B-D071BE0FA19A}" type="slidenum">
              <a:rPr lang="da-DK" smtClean="0"/>
              <a:pPr/>
              <a:t>8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8064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800" dirty="0" smtClean="0"/>
              <a:t>Mads</a:t>
            </a:r>
            <a:endParaRPr lang="da-DK" sz="48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25 </a:t>
            </a:r>
            <a:r>
              <a:rPr lang="da-DK" dirty="0" smtClean="0"/>
              <a:t>år</a:t>
            </a:r>
          </a:p>
          <a:p>
            <a:r>
              <a:rPr lang="da-DK" dirty="0" smtClean="0"/>
              <a:t>Sociologistuderende på KU</a:t>
            </a:r>
          </a:p>
          <a:p>
            <a:r>
              <a:rPr lang="da-DK" dirty="0" smtClean="0"/>
              <a:t>Mads synes, han har et godt liv i dag. Mange venner, succes hos pigerne og et vellykket </a:t>
            </a:r>
            <a:r>
              <a:rPr lang="da-DK" dirty="0" err="1" smtClean="0"/>
              <a:t>studieliv</a:t>
            </a:r>
            <a:r>
              <a:rPr lang="da-DK" dirty="0" smtClean="0"/>
              <a:t>.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4294967295"/>
          </p:nvPr>
        </p:nvSpPr>
        <p:spPr>
          <a:xfrm>
            <a:off x="3419872" y="6165304"/>
            <a:ext cx="2895600" cy="476250"/>
          </a:xfrm>
        </p:spPr>
        <p:txBody>
          <a:bodyPr/>
          <a:lstStyle/>
          <a:p>
            <a:pPr>
              <a:defRPr/>
            </a:pPr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C6F814A-941C-4F2D-9A88-8140D03D0EBB}" type="slidenum">
              <a:rPr lang="da-DK" smtClean="0"/>
              <a:pPr>
                <a:defRPr/>
              </a:pPr>
              <a:t>9</a:t>
            </a:fld>
            <a:r>
              <a:rPr lang="da-DK" dirty="0" err="1" smtClean="0"/>
              <a:t>Hrh</a:t>
            </a:r>
            <a:r>
              <a:rPr lang="da-DK" dirty="0" smtClean="0"/>
              <a:t> / </a:t>
            </a:r>
            <a:r>
              <a:rPr lang="da-DK" dirty="0" err="1" smtClean="0"/>
              <a:t>dpu</a:t>
            </a:r>
            <a:r>
              <a:rPr lang="da-DK" dirty="0" smtClean="0"/>
              <a:t> / </a:t>
            </a:r>
            <a:r>
              <a:rPr lang="da-DK" dirty="0" err="1" smtClean="0"/>
              <a:t>exbus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r.skole.20.03.15">
  <a:themeElements>
    <a:clrScheme name="DPU_Groe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PU_Groe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PU_Groe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PU_Groe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PU_Groe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PU_Groe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PU_Gro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PU_Gro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PU_Gro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Chr.skole.20.03.15</Template>
  <TotalTime>145</TotalTime>
  <Words>731</Words>
  <Application>Microsoft Office PowerPoint</Application>
  <PresentationFormat>Skærmshow (4:3)</PresentationFormat>
  <Paragraphs>157</Paragraphs>
  <Slides>26</Slides>
  <Notes>26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26</vt:i4>
      </vt:variant>
    </vt:vector>
  </HeadingPairs>
  <TitlesOfParts>
    <vt:vector size="27" baseType="lpstr">
      <vt:lpstr>Chr.skole.20.03.15</vt:lpstr>
      <vt:lpstr>PowerPoint-præsentation</vt:lpstr>
      <vt:lpstr>Hvorfor gentænkt?</vt:lpstr>
      <vt:lpstr>PowerPoint-præsentation</vt:lpstr>
      <vt:lpstr>Mobning forklares ofte som…</vt:lpstr>
      <vt:lpstr>Praksis udfordrer den gængse mobbeforståelse</vt:lpstr>
      <vt:lpstr>Så begyndte vi forfra…..</vt:lpstr>
      <vt:lpstr>Konsekvenser af mobning</vt:lpstr>
      <vt:lpstr>Oversete konsekvenser?</vt:lpstr>
      <vt:lpstr>Mads</vt:lpstr>
      <vt:lpstr>PowerPoint-præsentation</vt:lpstr>
      <vt:lpstr>Mads</vt:lpstr>
      <vt:lpstr>Mobningens drivkraft</vt:lpstr>
      <vt:lpstr>PowerPoint-præsentation</vt:lpstr>
      <vt:lpstr>Mads</vt:lpstr>
      <vt:lpstr>PowerPoint-præsentation</vt:lpstr>
      <vt:lpstr>Forældre -”jamen”</vt:lpstr>
      <vt:lpstr>Vestegnsundersøgelsen 1</vt:lpstr>
      <vt:lpstr>PowerPoint-præsentation</vt:lpstr>
      <vt:lpstr>Vestegnsundersøgelsen 2 ”Bermudatrekanten”</vt:lpstr>
      <vt:lpstr>Vestegnsundersøgelsen 2 ”Bermudatrekanten”</vt:lpstr>
      <vt:lpstr>Mobning gentænkt</vt:lpstr>
      <vt:lpstr>Mobbeland for  piger </vt:lpstr>
      <vt:lpstr>Klasser uden mobning</vt:lpstr>
      <vt:lpstr>Forældre i flok</vt:lpstr>
      <vt:lpstr>De fem forældreråd</vt:lpstr>
      <vt:lpstr>(Parentesmetoden)</vt:lpstr>
    </vt:vector>
  </TitlesOfParts>
  <Company>DPU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Helle Rabøl Hansen</dc:creator>
  <cp:lastModifiedBy>Helle Rabøl Hansen</cp:lastModifiedBy>
  <cp:revision>11</cp:revision>
  <dcterms:created xsi:type="dcterms:W3CDTF">2015-03-24T10:38:29Z</dcterms:created>
  <dcterms:modified xsi:type="dcterms:W3CDTF">2017-03-23T09:44:55Z</dcterms:modified>
</cp:coreProperties>
</file>