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306" r:id="rId3"/>
    <p:sldId id="300" r:id="rId4"/>
    <p:sldId id="292" r:id="rId5"/>
    <p:sldId id="308" r:id="rId6"/>
    <p:sldId id="268" r:id="rId7"/>
    <p:sldId id="284" r:id="rId8"/>
    <p:sldId id="312" r:id="rId9"/>
    <p:sldId id="313" r:id="rId10"/>
    <p:sldId id="314" r:id="rId11"/>
    <p:sldId id="273" r:id="rId12"/>
    <p:sldId id="286" r:id="rId13"/>
    <p:sldId id="315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8BE21-0CE7-4FB1-AEA8-65B492381FA7}" type="datetimeFigureOut">
              <a:rPr lang="fi-FI" smtClean="0"/>
              <a:t>2.11.2017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2D176-C90F-4C54-A5E7-72F2427454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9145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0797-80C6-4831-B46E-4AF6E2D5DBE2}" type="datetimeFigureOut">
              <a:rPr lang="fi-FI" smtClean="0"/>
              <a:t>2.11.2017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217B-9CFC-4386-9468-3C5658228B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824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0797-80C6-4831-B46E-4AF6E2D5DBE2}" type="datetimeFigureOut">
              <a:rPr lang="fi-FI" smtClean="0"/>
              <a:t>2.11.2017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217B-9CFC-4386-9468-3C5658228B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062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0797-80C6-4831-B46E-4AF6E2D5DBE2}" type="datetimeFigureOut">
              <a:rPr lang="fi-FI" smtClean="0"/>
              <a:t>2.11.2017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217B-9CFC-4386-9468-3C5658228B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957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0797-80C6-4831-B46E-4AF6E2D5DBE2}" type="datetimeFigureOut">
              <a:rPr lang="fi-FI" smtClean="0"/>
              <a:t>2.11.2017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217B-9CFC-4386-9468-3C5658228B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158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0797-80C6-4831-B46E-4AF6E2D5DBE2}" type="datetimeFigureOut">
              <a:rPr lang="fi-FI" smtClean="0"/>
              <a:t>2.11.2017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217B-9CFC-4386-9468-3C5658228B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726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0797-80C6-4831-B46E-4AF6E2D5DBE2}" type="datetimeFigureOut">
              <a:rPr lang="fi-FI" smtClean="0"/>
              <a:t>2.11.2017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217B-9CFC-4386-9468-3C5658228B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695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0797-80C6-4831-B46E-4AF6E2D5DBE2}" type="datetimeFigureOut">
              <a:rPr lang="fi-FI" smtClean="0"/>
              <a:t>2.11.2017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217B-9CFC-4386-9468-3C5658228B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12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0797-80C6-4831-B46E-4AF6E2D5DBE2}" type="datetimeFigureOut">
              <a:rPr lang="fi-FI" smtClean="0"/>
              <a:t>2.11.2017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217B-9CFC-4386-9468-3C5658228B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506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0797-80C6-4831-B46E-4AF6E2D5DBE2}" type="datetimeFigureOut">
              <a:rPr lang="fi-FI" smtClean="0"/>
              <a:t>2.11.2017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217B-9CFC-4386-9468-3C5658228B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69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0797-80C6-4831-B46E-4AF6E2D5DBE2}" type="datetimeFigureOut">
              <a:rPr lang="fi-FI" smtClean="0"/>
              <a:t>2.11.2017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217B-9CFC-4386-9468-3C5658228B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56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0797-80C6-4831-B46E-4AF6E2D5DBE2}" type="datetimeFigureOut">
              <a:rPr lang="fi-FI" smtClean="0"/>
              <a:t>2.11.2017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217B-9CFC-4386-9468-3C5658228B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176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40797-80C6-4831-B46E-4AF6E2D5DBE2}" type="datetimeFigureOut">
              <a:rPr lang="fi-FI" smtClean="0"/>
              <a:t>2.11.2017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C217B-9CFC-4386-9468-3C5658228B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522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31032.D8D567F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31032.D8D567F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31032.D8D567F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31032.D8D567F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Välkommen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Hoplaxskolan</a:t>
            </a:r>
            <a:r>
              <a:rPr lang="fi-FI" dirty="0" smtClean="0"/>
              <a:t>!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Bildobjekt 1" descr="HELSINKI-HELSINGFORS_Tunnus_email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077" y="5665488"/>
            <a:ext cx="1903730" cy="941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472" y="877887"/>
            <a:ext cx="822325" cy="77787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6406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FI" dirty="0" smtClean="0"/>
              <a:t>Föräldraföreningar och föräldrarnas delaktighet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Fyra</a:t>
            </a:r>
            <a:r>
              <a:rPr lang="fi-FI" dirty="0" smtClean="0"/>
              <a:t> </a:t>
            </a:r>
            <a:r>
              <a:rPr lang="fi-FI" dirty="0" err="1" smtClean="0"/>
              <a:t>olika</a:t>
            </a:r>
            <a:r>
              <a:rPr lang="fi-FI" dirty="0" smtClean="0"/>
              <a:t> </a:t>
            </a:r>
            <a:r>
              <a:rPr lang="fi-FI" dirty="0" err="1" smtClean="0"/>
              <a:t>registrerade</a:t>
            </a:r>
            <a:r>
              <a:rPr lang="fi-FI" dirty="0" smtClean="0"/>
              <a:t> </a:t>
            </a:r>
            <a:r>
              <a:rPr lang="fi-FI" dirty="0" err="1" smtClean="0"/>
              <a:t>föräldraföreningar</a:t>
            </a:r>
            <a:r>
              <a:rPr lang="fi-FI" dirty="0" smtClean="0"/>
              <a:t> </a:t>
            </a:r>
          </a:p>
          <a:p>
            <a:r>
              <a:rPr lang="fi-FI" dirty="0" smtClean="0"/>
              <a:t>En </a:t>
            </a:r>
            <a:r>
              <a:rPr lang="fi-FI" dirty="0" err="1" smtClean="0"/>
              <a:t>gemensam</a:t>
            </a:r>
            <a:r>
              <a:rPr lang="fi-FI" dirty="0" smtClean="0"/>
              <a:t> </a:t>
            </a:r>
            <a:r>
              <a:rPr lang="fi-FI" dirty="0" err="1" smtClean="0"/>
              <a:t>direktion</a:t>
            </a:r>
            <a:endParaRPr lang="fi-FI" dirty="0" smtClean="0"/>
          </a:p>
          <a:p>
            <a:r>
              <a:rPr lang="fi-FI" dirty="0" err="1" smtClean="0"/>
              <a:t>Många</a:t>
            </a:r>
            <a:r>
              <a:rPr lang="fi-FI" dirty="0" smtClean="0"/>
              <a:t> </a:t>
            </a:r>
            <a:r>
              <a:rPr lang="fi-FI" dirty="0" err="1" smtClean="0"/>
              <a:t>fina</a:t>
            </a:r>
            <a:r>
              <a:rPr lang="fi-FI" dirty="0" smtClean="0"/>
              <a:t> </a:t>
            </a:r>
            <a:r>
              <a:rPr lang="fi-FI" dirty="0" err="1" smtClean="0"/>
              <a:t>årliga</a:t>
            </a:r>
            <a:r>
              <a:rPr lang="fi-FI" dirty="0" smtClean="0"/>
              <a:t> </a:t>
            </a:r>
            <a:r>
              <a:rPr lang="fi-FI" dirty="0" err="1" smtClean="0"/>
              <a:t>traditioner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stöder</a:t>
            </a:r>
            <a:r>
              <a:rPr lang="fi-FI" dirty="0" smtClean="0"/>
              <a:t> </a:t>
            </a:r>
            <a:r>
              <a:rPr lang="fi-FI" dirty="0" err="1" smtClean="0"/>
              <a:t>vår</a:t>
            </a:r>
            <a:r>
              <a:rPr lang="fi-FI" dirty="0" smtClean="0"/>
              <a:t> </a:t>
            </a:r>
            <a:r>
              <a:rPr lang="fi-FI" dirty="0" err="1" smtClean="0"/>
              <a:t>verksamhet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864" y="3897297"/>
            <a:ext cx="2917795" cy="218834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1" y="3639845"/>
            <a:ext cx="3770050" cy="282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1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Det</a:t>
            </a:r>
            <a:r>
              <a:rPr lang="fi-FI" dirty="0" smtClean="0"/>
              <a:t> </a:t>
            </a:r>
            <a:r>
              <a:rPr lang="fi-FI" dirty="0" err="1" smtClean="0"/>
              <a:t>viktiga</a:t>
            </a:r>
            <a:r>
              <a:rPr lang="fi-FI" dirty="0" smtClean="0"/>
              <a:t> </a:t>
            </a:r>
            <a:r>
              <a:rPr lang="fi-FI" dirty="0" err="1" smtClean="0"/>
              <a:t>samarbetet</a:t>
            </a:r>
            <a:r>
              <a:rPr lang="fi-FI" dirty="0"/>
              <a:t/>
            </a:r>
            <a:br>
              <a:rPr lang="fi-FI" dirty="0"/>
            </a:br>
            <a:r>
              <a:rPr lang="fi-FI" dirty="0" err="1" smtClean="0"/>
              <a:t>Hem</a:t>
            </a:r>
            <a:r>
              <a:rPr lang="fi-FI" dirty="0" smtClean="0"/>
              <a:t> &amp; </a:t>
            </a:r>
            <a:r>
              <a:rPr lang="fi-FI" dirty="0" err="1"/>
              <a:t>s</a:t>
            </a:r>
            <a:r>
              <a:rPr lang="fi-FI" dirty="0" err="1" smtClean="0"/>
              <a:t>kola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2841812"/>
            <a:ext cx="9144000" cy="241598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err="1" smtClean="0"/>
              <a:t>öppet</a:t>
            </a:r>
            <a:r>
              <a:rPr lang="fi-FI" dirty="0" smtClean="0"/>
              <a:t> hus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err="1" smtClean="0"/>
              <a:t>interaktiva</a:t>
            </a:r>
            <a:r>
              <a:rPr lang="fi-FI" dirty="0" smtClean="0"/>
              <a:t> </a:t>
            </a:r>
            <a:r>
              <a:rPr lang="fi-FI" dirty="0" err="1" smtClean="0"/>
              <a:t>föräldrakvällar</a:t>
            </a:r>
            <a:endParaRPr lang="fi-FI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err="1" smtClean="0"/>
              <a:t>ömsesidig</a:t>
            </a:r>
            <a:r>
              <a:rPr lang="fi-FI" dirty="0" smtClean="0"/>
              <a:t> </a:t>
            </a:r>
            <a:r>
              <a:rPr lang="fi-FI" dirty="0" err="1" smtClean="0"/>
              <a:t>respekt</a:t>
            </a:r>
            <a:endParaRPr lang="fi-FI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err="1" smtClean="0"/>
              <a:t>elevledda</a:t>
            </a:r>
            <a:r>
              <a:rPr lang="fi-FI" dirty="0" smtClean="0"/>
              <a:t> </a:t>
            </a:r>
            <a:r>
              <a:rPr lang="fi-FI" dirty="0" err="1" smtClean="0"/>
              <a:t>utvecklingssamtal</a:t>
            </a:r>
            <a:r>
              <a:rPr lang="fi-FI" dirty="0" smtClean="0"/>
              <a:t> i </a:t>
            </a:r>
            <a:r>
              <a:rPr lang="fi-FI" dirty="0" err="1" smtClean="0"/>
              <a:t>åk</a:t>
            </a:r>
            <a:r>
              <a:rPr lang="fi-FI" dirty="0" smtClean="0"/>
              <a:t> 5-7</a:t>
            </a:r>
          </a:p>
          <a:p>
            <a:endParaRPr lang="fi-FI" dirty="0"/>
          </a:p>
        </p:txBody>
      </p:sp>
      <p:pic>
        <p:nvPicPr>
          <p:cNvPr id="4" name="Bildobjekt 1" descr="HELSINKI-HELSINGFORS_Tunnus_email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006" y="5764100"/>
            <a:ext cx="1903730" cy="941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84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2250141"/>
            <a:ext cx="9144000" cy="3007659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59" y="1027923"/>
            <a:ext cx="9960152" cy="413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696658" cy="7061466"/>
          </a:xfrm>
        </p:spPr>
      </p:pic>
      <p:sp>
        <p:nvSpPr>
          <p:cNvPr id="3" name="Suorakulmio 2"/>
          <p:cNvSpPr/>
          <p:nvPr/>
        </p:nvSpPr>
        <p:spPr>
          <a:xfrm>
            <a:off x="3293616" y="5202314"/>
            <a:ext cx="36713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600" dirty="0">
                <a:solidFill>
                  <a:schemeClr val="accent2">
                    <a:lumMod val="75000"/>
                  </a:schemeClr>
                </a:solidFill>
              </a:rPr>
              <a:t>LLL</a:t>
            </a:r>
            <a:endParaRPr lang="fi-FI" dirty="0"/>
          </a:p>
        </p:txBody>
      </p:sp>
      <p:sp>
        <p:nvSpPr>
          <p:cNvPr id="5" name="Suorakulmio 4"/>
          <p:cNvSpPr/>
          <p:nvPr/>
        </p:nvSpPr>
        <p:spPr>
          <a:xfrm>
            <a:off x="1757779" y="568171"/>
            <a:ext cx="97121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>
                <a:solidFill>
                  <a:schemeClr val="bg1"/>
                </a:solidFill>
              </a:rPr>
              <a:t>L</a:t>
            </a:r>
            <a:r>
              <a:rPr lang="fi-FI" dirty="0">
                <a:solidFill>
                  <a:schemeClr val="bg1"/>
                </a:solidFill>
              </a:rPr>
              <a:t>eka 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sz="2800" b="1" dirty="0" err="1">
                <a:solidFill>
                  <a:schemeClr val="bg1"/>
                </a:solidFill>
              </a:rPr>
              <a:t>L</a:t>
            </a:r>
            <a:r>
              <a:rPr lang="fi-FI" dirty="0" err="1">
                <a:solidFill>
                  <a:schemeClr val="bg1"/>
                </a:solidFill>
              </a:rPr>
              <a:t>ära</a:t>
            </a:r>
            <a:r>
              <a:rPr lang="fi-FI" dirty="0">
                <a:solidFill>
                  <a:schemeClr val="bg1"/>
                </a:solidFill>
              </a:rPr>
              <a:t> 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sz="2800" b="1" dirty="0" err="1">
                <a:solidFill>
                  <a:schemeClr val="bg1"/>
                </a:solidFill>
              </a:rPr>
              <a:t>L</a:t>
            </a:r>
            <a:r>
              <a:rPr lang="fi-FI" dirty="0" err="1">
                <a:solidFill>
                  <a:schemeClr val="bg1"/>
                </a:solidFill>
              </a:rPr>
              <a:t>yckas</a:t>
            </a:r>
            <a:r>
              <a:rPr lang="fi-FI" dirty="0">
                <a:solidFill>
                  <a:schemeClr val="bg1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70513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207363"/>
            <a:ext cx="10515600" cy="4969600"/>
          </a:xfrm>
        </p:spPr>
        <p:txBody>
          <a:bodyPr/>
          <a:lstStyle/>
          <a:p>
            <a:pPr marL="0" indent="0" algn="ctr">
              <a:buNone/>
            </a:pPr>
            <a:r>
              <a:rPr lang="fi-FI" sz="4000" dirty="0" err="1"/>
              <a:t>Sektorn</a:t>
            </a:r>
            <a:r>
              <a:rPr lang="fi-FI" sz="4000" dirty="0"/>
              <a:t> för </a:t>
            </a:r>
            <a:r>
              <a:rPr lang="fi-FI" sz="4000" dirty="0" err="1"/>
              <a:t>fostran</a:t>
            </a:r>
            <a:r>
              <a:rPr lang="fi-FI" sz="4000" dirty="0"/>
              <a:t> </a:t>
            </a:r>
            <a:r>
              <a:rPr lang="fi-FI" sz="4000" dirty="0" err="1"/>
              <a:t>och</a:t>
            </a:r>
            <a:r>
              <a:rPr lang="fi-FI" sz="4000" dirty="0"/>
              <a:t> </a:t>
            </a:r>
            <a:r>
              <a:rPr lang="fi-FI" sz="4000" dirty="0" err="1"/>
              <a:t>utbildning</a:t>
            </a:r>
            <a:r>
              <a:rPr lang="fi-FI" sz="4000" dirty="0"/>
              <a:t> (SFU)</a:t>
            </a:r>
            <a:br>
              <a:rPr lang="fi-FI" sz="4000" dirty="0"/>
            </a:br>
            <a:r>
              <a:rPr lang="fi-FI" sz="4000" dirty="0"/>
              <a:t/>
            </a:r>
            <a:br>
              <a:rPr lang="fi-FI" sz="4000" dirty="0"/>
            </a:br>
            <a:endParaRPr lang="fi-FI" sz="4000" dirty="0" smtClean="0"/>
          </a:p>
          <a:p>
            <a:pPr marL="0" indent="0" algn="ctr">
              <a:buNone/>
            </a:pPr>
            <a:r>
              <a:rPr lang="fi-FI" sz="4000" dirty="0" err="1" smtClean="0"/>
              <a:t>Den</a:t>
            </a:r>
            <a:r>
              <a:rPr lang="fi-FI" sz="4000" dirty="0" smtClean="0"/>
              <a:t> </a:t>
            </a:r>
            <a:r>
              <a:rPr lang="fi-FI" sz="4000" dirty="0" err="1"/>
              <a:t>svenska</a:t>
            </a:r>
            <a:r>
              <a:rPr lang="fi-FI" sz="4000" dirty="0"/>
              <a:t> </a:t>
            </a:r>
            <a:r>
              <a:rPr lang="fi-FI" sz="4000" dirty="0" err="1" smtClean="0"/>
              <a:t>servicehelheten</a:t>
            </a:r>
            <a:r>
              <a:rPr lang="fi-FI" sz="4000" dirty="0" smtClean="0"/>
              <a:t> (SVES</a:t>
            </a:r>
            <a:r>
              <a:rPr lang="fi-FI" sz="4000" dirty="0"/>
              <a:t>)</a:t>
            </a:r>
            <a:br>
              <a:rPr lang="fi-FI" sz="4000" dirty="0"/>
            </a:br>
            <a:r>
              <a:rPr lang="fi-FI" dirty="0"/>
              <a:t/>
            </a:r>
            <a:br>
              <a:rPr lang="fi-FI" dirty="0"/>
            </a:br>
            <a:endParaRPr lang="fi-FI" dirty="0" smtClean="0"/>
          </a:p>
          <a:p>
            <a:pPr marL="0" indent="0" algn="ctr">
              <a:buNone/>
            </a:pPr>
            <a:r>
              <a:rPr lang="fi-FI" sz="4000" dirty="0" err="1" smtClean="0"/>
              <a:t>Det</a:t>
            </a:r>
            <a:r>
              <a:rPr lang="fi-FI" sz="4000" dirty="0" smtClean="0"/>
              <a:t> </a:t>
            </a:r>
            <a:r>
              <a:rPr lang="fi-FI" sz="4000" dirty="0" err="1"/>
              <a:t>västra</a:t>
            </a:r>
            <a:r>
              <a:rPr lang="fi-FI" sz="4000" dirty="0"/>
              <a:t> </a:t>
            </a:r>
            <a:r>
              <a:rPr lang="fi-FI" sz="4000" dirty="0" err="1" smtClean="0"/>
              <a:t>området</a:t>
            </a:r>
            <a:endParaRPr lang="fi-FI" sz="4000" dirty="0"/>
          </a:p>
        </p:txBody>
      </p:sp>
      <p:sp>
        <p:nvSpPr>
          <p:cNvPr id="4" name="Alanuoli 3"/>
          <p:cNvSpPr/>
          <p:nvPr/>
        </p:nvSpPr>
        <p:spPr>
          <a:xfrm>
            <a:off x="5660865" y="2064247"/>
            <a:ext cx="510988" cy="546847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Alanuoli 4"/>
          <p:cNvSpPr/>
          <p:nvPr/>
        </p:nvSpPr>
        <p:spPr>
          <a:xfrm>
            <a:off x="5660865" y="3789303"/>
            <a:ext cx="510988" cy="546847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32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908" y="365125"/>
            <a:ext cx="24766028" cy="10464521"/>
          </a:xfrm>
        </p:spPr>
      </p:pic>
      <p:sp>
        <p:nvSpPr>
          <p:cNvPr id="3" name="Ellipsi 2"/>
          <p:cNvSpPr/>
          <p:nvPr/>
        </p:nvSpPr>
        <p:spPr>
          <a:xfrm>
            <a:off x="4834551" y="5060889"/>
            <a:ext cx="217283" cy="2353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81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357"/>
          </a:xfrm>
        </p:spPr>
        <p:txBody>
          <a:bodyPr/>
          <a:lstStyle/>
          <a:p>
            <a:r>
              <a:rPr lang="fi-FI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fi-FI" b="1" dirty="0" err="1" smtClean="0">
                <a:solidFill>
                  <a:schemeClr val="accent2">
                    <a:lumMod val="75000"/>
                  </a:schemeClr>
                </a:solidFill>
              </a:rPr>
              <a:t>Elever</a:t>
            </a:r>
            <a:endParaRPr lang="fi-FI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367161"/>
            <a:ext cx="10515600" cy="4809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4800" dirty="0" smtClean="0"/>
              <a:t>	</a:t>
            </a:r>
            <a:r>
              <a:rPr lang="fi-FI" sz="4400" dirty="0" err="1" smtClean="0">
                <a:latin typeface="+mj-lt"/>
              </a:rPr>
              <a:t>Sockenbacka</a:t>
            </a:r>
            <a:r>
              <a:rPr lang="fi-FI" sz="4400" dirty="0" smtClean="0">
                <a:latin typeface="+mj-lt"/>
              </a:rPr>
              <a:t> </a:t>
            </a:r>
            <a:r>
              <a:rPr lang="fi-FI" sz="4400" dirty="0">
                <a:latin typeface="+mj-lt"/>
              </a:rPr>
              <a:t>	S 1-2		  </a:t>
            </a:r>
            <a:r>
              <a:rPr lang="fi-FI" sz="4400" dirty="0" smtClean="0">
                <a:latin typeface="+mj-lt"/>
              </a:rPr>
              <a:t>18</a:t>
            </a:r>
            <a:r>
              <a:rPr lang="fi-FI" sz="4400" dirty="0">
                <a:latin typeface="+mj-lt"/>
              </a:rPr>
              <a:t/>
            </a:r>
            <a:br>
              <a:rPr lang="fi-FI" sz="4400" dirty="0">
                <a:latin typeface="+mj-lt"/>
              </a:rPr>
            </a:br>
            <a:r>
              <a:rPr lang="fi-FI" sz="4400" dirty="0" smtClean="0">
                <a:latin typeface="+mj-lt"/>
              </a:rPr>
              <a:t>	</a:t>
            </a:r>
            <a:r>
              <a:rPr lang="fi-FI" sz="4400" dirty="0" err="1" smtClean="0">
                <a:latin typeface="+mj-lt"/>
              </a:rPr>
              <a:t>Kårböle</a:t>
            </a:r>
            <a:r>
              <a:rPr lang="fi-FI" sz="4400" dirty="0" smtClean="0">
                <a:latin typeface="+mj-lt"/>
              </a:rPr>
              <a:t> </a:t>
            </a:r>
            <a:r>
              <a:rPr lang="fi-FI" sz="4400" dirty="0">
                <a:latin typeface="+mj-lt"/>
              </a:rPr>
              <a:t>		</a:t>
            </a:r>
            <a:r>
              <a:rPr lang="fi-FI" sz="4400" dirty="0" smtClean="0">
                <a:latin typeface="+mj-lt"/>
              </a:rPr>
              <a:t>K </a:t>
            </a:r>
            <a:r>
              <a:rPr lang="fi-FI" sz="4400" dirty="0">
                <a:latin typeface="+mj-lt"/>
              </a:rPr>
              <a:t>1-5		  72</a:t>
            </a:r>
            <a:br>
              <a:rPr lang="fi-FI" sz="4400" dirty="0">
                <a:latin typeface="+mj-lt"/>
              </a:rPr>
            </a:br>
            <a:r>
              <a:rPr lang="fi-FI" sz="4400" dirty="0" smtClean="0">
                <a:latin typeface="+mj-lt"/>
              </a:rPr>
              <a:t>	</a:t>
            </a:r>
            <a:r>
              <a:rPr lang="fi-FI" sz="4400" dirty="0" err="1" smtClean="0">
                <a:latin typeface="+mj-lt"/>
              </a:rPr>
              <a:t>Haga</a:t>
            </a:r>
            <a:r>
              <a:rPr lang="fi-FI" sz="4400" dirty="0">
                <a:latin typeface="+mj-lt"/>
              </a:rPr>
              <a:t>			</a:t>
            </a:r>
            <a:r>
              <a:rPr lang="fi-FI" sz="4400" dirty="0" smtClean="0">
                <a:latin typeface="+mj-lt"/>
              </a:rPr>
              <a:t>H </a:t>
            </a:r>
            <a:r>
              <a:rPr lang="fi-FI" sz="4400" dirty="0">
                <a:latin typeface="+mj-lt"/>
              </a:rPr>
              <a:t>1-5		  99</a:t>
            </a:r>
            <a:br>
              <a:rPr lang="fi-FI" sz="4400" dirty="0">
                <a:latin typeface="+mj-lt"/>
              </a:rPr>
            </a:br>
            <a:r>
              <a:rPr lang="fi-FI" sz="4400" dirty="0" smtClean="0">
                <a:latin typeface="+mj-lt"/>
              </a:rPr>
              <a:t>	</a:t>
            </a:r>
            <a:r>
              <a:rPr lang="fi-FI" sz="4400" dirty="0" err="1" smtClean="0">
                <a:latin typeface="+mj-lt"/>
              </a:rPr>
              <a:t>Munksnäs</a:t>
            </a:r>
            <a:r>
              <a:rPr lang="fi-FI" sz="4400" dirty="0" smtClean="0">
                <a:latin typeface="+mj-lt"/>
              </a:rPr>
              <a:t> </a:t>
            </a:r>
            <a:r>
              <a:rPr lang="fi-FI" sz="4400" dirty="0">
                <a:latin typeface="+mj-lt"/>
              </a:rPr>
              <a:t>		M 0-5		200</a:t>
            </a:r>
            <a:br>
              <a:rPr lang="fi-FI" sz="4400" dirty="0">
                <a:latin typeface="+mj-lt"/>
              </a:rPr>
            </a:br>
            <a:r>
              <a:rPr lang="fi-FI" sz="4400" dirty="0" smtClean="0">
                <a:latin typeface="+mj-lt"/>
              </a:rPr>
              <a:t>	</a:t>
            </a:r>
            <a:r>
              <a:rPr lang="fi-FI" sz="4400" dirty="0" err="1" smtClean="0">
                <a:latin typeface="+mj-lt"/>
              </a:rPr>
              <a:t>Munksnäs</a:t>
            </a:r>
            <a:r>
              <a:rPr lang="fi-FI" sz="4400" dirty="0">
                <a:latin typeface="+mj-lt"/>
              </a:rPr>
              <a:t>		M 6-9		</a:t>
            </a:r>
            <a:r>
              <a:rPr lang="fi-FI" sz="4400" u="sng" dirty="0">
                <a:latin typeface="+mj-lt"/>
              </a:rPr>
              <a:t>258</a:t>
            </a:r>
            <a:r>
              <a:rPr lang="fi-FI" sz="4400" dirty="0">
                <a:latin typeface="+mj-lt"/>
              </a:rPr>
              <a:t/>
            </a:r>
            <a:br>
              <a:rPr lang="fi-FI" sz="4400" dirty="0">
                <a:latin typeface="+mj-lt"/>
              </a:rPr>
            </a:br>
            <a:r>
              <a:rPr lang="fi-FI" sz="4400" dirty="0">
                <a:latin typeface="+mj-lt"/>
              </a:rPr>
              <a:t>	</a:t>
            </a:r>
            <a:r>
              <a:rPr lang="fi-FI" sz="4400" dirty="0" smtClean="0">
                <a:latin typeface="+mj-lt"/>
              </a:rPr>
              <a:t>	</a:t>
            </a:r>
            <a:r>
              <a:rPr lang="fi-FI" sz="4400" dirty="0">
                <a:latin typeface="+mj-lt"/>
              </a:rPr>
              <a:t>						</a:t>
            </a:r>
            <a:r>
              <a:rPr lang="fi-FI" sz="4400" dirty="0" smtClean="0">
                <a:latin typeface="+mj-lt"/>
              </a:rPr>
              <a:t>647</a:t>
            </a:r>
            <a:r>
              <a:rPr lang="fi-FI" sz="4400" dirty="0">
                <a:latin typeface="+mj-lt"/>
              </a:rPr>
              <a:t/>
            </a:r>
            <a:br>
              <a:rPr lang="fi-FI" sz="4400" dirty="0">
                <a:latin typeface="+mj-lt"/>
              </a:rPr>
            </a:br>
            <a:r>
              <a:rPr lang="fi-FI" sz="4800" dirty="0" smtClean="0">
                <a:latin typeface="+mj-lt"/>
              </a:rPr>
              <a:t>	</a:t>
            </a:r>
            <a:endParaRPr lang="fi-FI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27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357"/>
          </a:xfrm>
        </p:spPr>
        <p:txBody>
          <a:bodyPr/>
          <a:lstStyle/>
          <a:p>
            <a:r>
              <a:rPr lang="fi-FI" b="1" dirty="0" smtClean="0">
                <a:solidFill>
                  <a:schemeClr val="accent2">
                    <a:lumMod val="75000"/>
                  </a:schemeClr>
                </a:solidFill>
              </a:rPr>
              <a:t>	Personal</a:t>
            </a:r>
            <a:endParaRPr lang="fi-FI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429305"/>
            <a:ext cx="10515600" cy="47476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4800" dirty="0" smtClean="0"/>
              <a:t>	</a:t>
            </a:r>
            <a:r>
              <a:rPr lang="fi-FI" sz="4400" dirty="0" err="1" smtClean="0">
                <a:latin typeface="+mj-lt"/>
              </a:rPr>
              <a:t>Lärare</a:t>
            </a:r>
            <a:r>
              <a:rPr lang="fi-FI" sz="4400" dirty="0" smtClean="0">
                <a:latin typeface="+mj-lt"/>
              </a:rPr>
              <a:t>							62</a:t>
            </a:r>
            <a:r>
              <a:rPr lang="fi-FI" sz="4400" dirty="0">
                <a:latin typeface="+mj-lt"/>
              </a:rPr>
              <a:t/>
            </a:r>
            <a:br>
              <a:rPr lang="fi-FI" sz="4400" dirty="0">
                <a:latin typeface="+mj-lt"/>
              </a:rPr>
            </a:br>
            <a:r>
              <a:rPr lang="fi-FI" sz="4400" dirty="0" smtClean="0">
                <a:latin typeface="+mj-lt"/>
              </a:rPr>
              <a:t>	</a:t>
            </a:r>
            <a:r>
              <a:rPr lang="fi-FI" sz="4400" dirty="0" err="1" smtClean="0">
                <a:latin typeface="+mj-lt"/>
              </a:rPr>
              <a:t>Assistenter</a:t>
            </a:r>
            <a:r>
              <a:rPr lang="fi-FI" sz="4400" dirty="0" smtClean="0">
                <a:latin typeface="+mj-lt"/>
              </a:rPr>
              <a:t> </a:t>
            </a:r>
            <a:r>
              <a:rPr lang="fi-FI" sz="4400" dirty="0" err="1" smtClean="0">
                <a:latin typeface="+mj-lt"/>
              </a:rPr>
              <a:t>och</a:t>
            </a:r>
            <a:r>
              <a:rPr lang="fi-FI" sz="4400" dirty="0" smtClean="0">
                <a:latin typeface="+mj-lt"/>
              </a:rPr>
              <a:t> </a:t>
            </a:r>
            <a:r>
              <a:rPr lang="fi-FI" sz="4400" dirty="0" err="1" smtClean="0">
                <a:latin typeface="+mj-lt"/>
              </a:rPr>
              <a:t>eftisledare</a:t>
            </a:r>
            <a:r>
              <a:rPr lang="fi-FI" sz="4400" dirty="0" smtClean="0">
                <a:latin typeface="+mj-lt"/>
              </a:rPr>
              <a:t>	 	15</a:t>
            </a:r>
            <a:r>
              <a:rPr lang="fi-FI" sz="4400" dirty="0">
                <a:latin typeface="+mj-lt"/>
              </a:rPr>
              <a:t>	</a:t>
            </a:r>
            <a:br>
              <a:rPr lang="fi-FI" sz="4400" dirty="0">
                <a:latin typeface="+mj-lt"/>
              </a:rPr>
            </a:br>
            <a:r>
              <a:rPr lang="fi-FI" sz="4400" dirty="0" smtClean="0">
                <a:latin typeface="+mj-lt"/>
              </a:rPr>
              <a:t>	</a:t>
            </a:r>
            <a:r>
              <a:rPr lang="fi-FI" sz="4400" dirty="0" err="1" smtClean="0">
                <a:latin typeface="+mj-lt"/>
              </a:rPr>
              <a:t>Elevvård</a:t>
            </a:r>
            <a:r>
              <a:rPr lang="fi-FI" sz="4400" dirty="0" smtClean="0">
                <a:latin typeface="+mj-lt"/>
              </a:rPr>
              <a:t>						  5</a:t>
            </a:r>
            <a:r>
              <a:rPr lang="fi-FI" sz="4400" dirty="0">
                <a:latin typeface="+mj-lt"/>
              </a:rPr>
              <a:t>			</a:t>
            </a:r>
            <a:r>
              <a:rPr lang="fi-FI" sz="4400" dirty="0" err="1" smtClean="0">
                <a:latin typeface="+mj-lt"/>
              </a:rPr>
              <a:t>Kansli</a:t>
            </a:r>
            <a:r>
              <a:rPr lang="fi-FI" sz="4400" dirty="0" smtClean="0">
                <a:latin typeface="+mj-lt"/>
              </a:rPr>
              <a:t>							  2</a:t>
            </a:r>
          </a:p>
          <a:p>
            <a:pPr marL="0" indent="0">
              <a:buNone/>
            </a:pPr>
            <a:r>
              <a:rPr lang="fi-FI" sz="4400" dirty="0">
                <a:latin typeface="+mj-lt"/>
              </a:rPr>
              <a:t>	</a:t>
            </a:r>
            <a:r>
              <a:rPr lang="fi-FI" sz="4400" dirty="0" err="1" smtClean="0">
                <a:latin typeface="+mj-lt"/>
              </a:rPr>
              <a:t>Övrig</a:t>
            </a:r>
            <a:r>
              <a:rPr lang="fi-FI" sz="4400" dirty="0" smtClean="0">
                <a:latin typeface="+mj-lt"/>
              </a:rPr>
              <a:t> </a:t>
            </a:r>
            <a:r>
              <a:rPr lang="fi-FI" sz="4400" dirty="0" err="1" smtClean="0">
                <a:latin typeface="+mj-lt"/>
              </a:rPr>
              <a:t>personal</a:t>
            </a:r>
            <a:r>
              <a:rPr lang="fi-FI" sz="4400" dirty="0" smtClean="0">
                <a:latin typeface="+mj-lt"/>
              </a:rPr>
              <a:t>				  </a:t>
            </a:r>
            <a:r>
              <a:rPr lang="fi-FI" sz="4400" dirty="0" err="1" smtClean="0">
                <a:latin typeface="+mj-lt"/>
              </a:rPr>
              <a:t>ca</a:t>
            </a:r>
            <a:r>
              <a:rPr lang="fi-FI" sz="4400" dirty="0" smtClean="0">
                <a:latin typeface="+mj-lt"/>
              </a:rPr>
              <a:t> 30</a:t>
            </a:r>
            <a:r>
              <a:rPr lang="fi-FI" sz="4800" dirty="0" smtClean="0">
                <a:latin typeface="+mj-lt"/>
              </a:rPr>
              <a:t>				  </a:t>
            </a:r>
            <a:r>
              <a:rPr lang="fi-FI" sz="4800" dirty="0">
                <a:latin typeface="+mj-lt"/>
              </a:rPr>
              <a:t/>
            </a:r>
            <a:br>
              <a:rPr lang="fi-FI" sz="4800" dirty="0">
                <a:latin typeface="+mj-lt"/>
              </a:rPr>
            </a:br>
            <a:r>
              <a:rPr lang="fi-FI" sz="4800" dirty="0" smtClean="0">
                <a:latin typeface="+mj-lt"/>
              </a:rPr>
              <a:t>		</a:t>
            </a:r>
            <a:endParaRPr lang="fi-FI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559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452761"/>
            <a:ext cx="9144000" cy="2254928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Bildobjekt 1" descr="HELSINKI-HELSINGFORS_Tunnus_email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723" y="5782029"/>
            <a:ext cx="1903730" cy="941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074" y="2157273"/>
            <a:ext cx="6639852" cy="21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506027"/>
            <a:ext cx="9144000" cy="2290961"/>
          </a:xfrm>
        </p:spPr>
        <p:txBody>
          <a:bodyPr>
            <a:normAutofit/>
          </a:bodyPr>
          <a:lstStyle/>
          <a:p>
            <a:r>
              <a:rPr lang="fi-FI" dirty="0" err="1" smtClean="0"/>
              <a:t>Ny</a:t>
            </a:r>
            <a:r>
              <a:rPr lang="fi-FI" dirty="0" smtClean="0"/>
              <a:t> </a:t>
            </a:r>
            <a:r>
              <a:rPr lang="fi-FI" dirty="0" err="1" smtClean="0"/>
              <a:t>läroplan</a:t>
            </a:r>
            <a:r>
              <a:rPr lang="fi-FI" dirty="0" smtClean="0"/>
              <a:t> </a:t>
            </a:r>
            <a:r>
              <a:rPr lang="fi-FI" dirty="0" err="1" smtClean="0"/>
              <a:t>fr.o.m</a:t>
            </a:r>
            <a:r>
              <a:rPr lang="fi-FI" dirty="0" smtClean="0"/>
              <a:t>. 1.8.2016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2214283"/>
            <a:ext cx="9144000" cy="404447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fi-FI" sz="2800" dirty="0" smtClean="0">
              <a:latin typeface="Lucida Console" panose="020B0609040504020204" pitchFamily="49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sz="2800" dirty="0">
              <a:latin typeface="Lucida Console" panose="020B0609040504020204" pitchFamily="49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800" dirty="0" err="1" smtClean="0">
                <a:latin typeface="+mj-lt"/>
              </a:rPr>
              <a:t>Växelverkan</a:t>
            </a:r>
            <a:endParaRPr lang="fi-FI" sz="2800" dirty="0" smtClean="0">
              <a:latin typeface="+mj-lt"/>
            </a:endParaRPr>
          </a:p>
          <a:p>
            <a:pPr algn="l"/>
            <a:endParaRPr lang="fi-FI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800" dirty="0" err="1" smtClean="0">
                <a:latin typeface="+mj-lt"/>
              </a:rPr>
              <a:t>Elevens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 smtClean="0">
                <a:latin typeface="+mj-lt"/>
              </a:rPr>
              <a:t>egen</a:t>
            </a:r>
            <a:r>
              <a:rPr lang="fi-FI" sz="2800" dirty="0" smtClean="0">
                <a:latin typeface="+mj-lt"/>
              </a:rPr>
              <a:t> </a:t>
            </a:r>
            <a:r>
              <a:rPr lang="fi-FI" sz="2800" dirty="0" err="1" smtClean="0">
                <a:latin typeface="+mj-lt"/>
              </a:rPr>
              <a:t>aktivitet</a:t>
            </a:r>
            <a:endParaRPr lang="fi-FI" sz="2800" dirty="0" smtClean="0">
              <a:latin typeface="+mj-lt"/>
            </a:endParaRPr>
          </a:p>
          <a:p>
            <a:pPr algn="l"/>
            <a:endParaRPr lang="fi-FI" dirty="0" smtClean="0"/>
          </a:p>
          <a:p>
            <a:pPr algn="l"/>
            <a:endParaRPr lang="fi-FI" dirty="0"/>
          </a:p>
        </p:txBody>
      </p:sp>
      <p:pic>
        <p:nvPicPr>
          <p:cNvPr id="5" name="Kuva 4" descr="Klass 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0158" y="2563526"/>
            <a:ext cx="4307537" cy="319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41032" y="1340528"/>
            <a:ext cx="10412767" cy="1580225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sz="6700" dirty="0" err="1"/>
              <a:t>Ny</a:t>
            </a:r>
            <a:r>
              <a:rPr lang="fi-FI" sz="6700" dirty="0"/>
              <a:t> </a:t>
            </a:r>
            <a:r>
              <a:rPr lang="fi-FI" sz="6700" dirty="0" err="1"/>
              <a:t>läroplan</a:t>
            </a:r>
            <a:r>
              <a:rPr lang="fi-FI" sz="6700" dirty="0"/>
              <a:t> </a:t>
            </a:r>
            <a:r>
              <a:rPr lang="fi-FI" sz="6700" dirty="0" err="1"/>
              <a:t>fr.o.m</a:t>
            </a:r>
            <a:r>
              <a:rPr lang="fi-FI" sz="6700" dirty="0"/>
              <a:t>. 1.8.2016</a:t>
            </a:r>
            <a:br>
              <a:rPr lang="fi-FI" sz="6700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-</a:t>
            </a:r>
            <a:r>
              <a:rPr lang="fi-FI" dirty="0" err="1" smtClean="0"/>
              <a:t>lärmiljöerna</a:t>
            </a:r>
            <a:r>
              <a:rPr lang="fi-FI" dirty="0" smtClean="0"/>
              <a:t> </a:t>
            </a:r>
            <a:r>
              <a:rPr lang="fi-FI" dirty="0" err="1"/>
              <a:t>ses</a:t>
            </a:r>
            <a:r>
              <a:rPr lang="fi-FI" dirty="0"/>
              <a:t> </a:t>
            </a:r>
            <a:r>
              <a:rPr lang="fi-FI" dirty="0" err="1"/>
              <a:t>över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-</a:t>
            </a:r>
            <a:r>
              <a:rPr lang="fi-FI" dirty="0" err="1" smtClean="0"/>
              <a:t>arbetssätten</a:t>
            </a:r>
            <a:r>
              <a:rPr lang="fi-FI" dirty="0" smtClean="0"/>
              <a:t> </a:t>
            </a:r>
            <a:r>
              <a:rPr lang="fi-FI" dirty="0" err="1" smtClean="0"/>
              <a:t>utvecklas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-</a:t>
            </a:r>
            <a:r>
              <a:rPr lang="fi-FI" dirty="0" err="1" smtClean="0"/>
              <a:t>kompetenser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-</a:t>
            </a:r>
            <a:r>
              <a:rPr lang="fi-FI" dirty="0" err="1" smtClean="0"/>
              <a:t>lärarens</a:t>
            </a:r>
            <a:r>
              <a:rPr lang="fi-FI" dirty="0" smtClean="0"/>
              <a:t> </a:t>
            </a:r>
            <a:r>
              <a:rPr lang="fi-FI" dirty="0" err="1" smtClean="0"/>
              <a:t>handledande</a:t>
            </a:r>
            <a:r>
              <a:rPr lang="fi-FI" dirty="0" smtClean="0"/>
              <a:t> roll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-</a:t>
            </a:r>
            <a:r>
              <a:rPr lang="fi-FI" dirty="0" err="1" smtClean="0"/>
              <a:t>digitaliseringen</a:t>
            </a:r>
            <a:r>
              <a:rPr lang="fi-FI" dirty="0" smtClean="0"/>
              <a:t> </a:t>
            </a:r>
            <a:r>
              <a:rPr lang="fi-FI" dirty="0" err="1"/>
              <a:t>genomsyrar</a:t>
            </a:r>
            <a:r>
              <a:rPr lang="fi-FI" dirty="0"/>
              <a:t> </a:t>
            </a:r>
            <a:r>
              <a:rPr lang="fi-FI" dirty="0" err="1"/>
              <a:t>allt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-</a:t>
            </a:r>
            <a:r>
              <a:rPr lang="fi-FI" dirty="0" err="1" smtClean="0"/>
              <a:t>integration</a:t>
            </a:r>
            <a:r>
              <a:rPr lang="fi-FI" dirty="0"/>
              <a:t>, </a:t>
            </a:r>
            <a:r>
              <a:rPr lang="fi-FI" dirty="0" err="1"/>
              <a:t>differentiering</a:t>
            </a:r>
            <a:r>
              <a:rPr lang="fi-FI" dirty="0"/>
              <a:t>, </a:t>
            </a:r>
            <a:r>
              <a:rPr lang="fi-FI" dirty="0" err="1"/>
              <a:t>bedömning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>	</a:t>
            </a:r>
            <a:r>
              <a:rPr lang="fi-FI" dirty="0" smtClean="0"/>
              <a:t>			</a:t>
            </a:r>
            <a:r>
              <a:rPr lang="fi-FI" dirty="0" err="1" smtClean="0"/>
              <a:t>m.m</a:t>
            </a:r>
            <a:r>
              <a:rPr lang="fi-FI" dirty="0"/>
              <a:t>.</a:t>
            </a:r>
            <a:br>
              <a:rPr lang="fi-FI" dirty="0"/>
            </a:br>
            <a:endParaRPr lang="fi-FI" dirty="0"/>
          </a:p>
        </p:txBody>
      </p:sp>
      <p:pic>
        <p:nvPicPr>
          <p:cNvPr id="2050" name="Picture 2" descr="https://peda.net/lohja/peruskoulut/rk/kallhagens-skola/l%C3%A4roplanen-2016/lien2hos:file/photo/5ccabecf67f2a4ae39af27d89442a42c71062049/Laroplanen%20i%20ett%20notskal%202016%20webb%20%281%29.pd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512" y="4181382"/>
            <a:ext cx="1640299" cy="223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5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sz="6700" dirty="0" err="1" smtClean="0"/>
              <a:t>Läroplanen</a:t>
            </a:r>
            <a:r>
              <a:rPr lang="fi-FI" sz="6700" dirty="0" smtClean="0"/>
              <a:t> </a:t>
            </a:r>
            <a:r>
              <a:rPr lang="fi-FI" sz="6700" dirty="0" err="1" smtClean="0"/>
              <a:t>och</a:t>
            </a:r>
            <a:r>
              <a:rPr lang="fi-FI" sz="6700" dirty="0" smtClean="0"/>
              <a:t> </a:t>
            </a:r>
            <a:r>
              <a:rPr lang="fi-FI" sz="6700" dirty="0" err="1" smtClean="0"/>
              <a:t>samverkan</a:t>
            </a:r>
            <a:r>
              <a:rPr lang="fi-FI" sz="6700" dirty="0" smtClean="0"/>
              <a:t> </a:t>
            </a:r>
            <a:r>
              <a:rPr lang="fi-FI" sz="6700" dirty="0" err="1" smtClean="0"/>
              <a:t>med</a:t>
            </a:r>
            <a:r>
              <a:rPr lang="fi-FI" sz="6700" dirty="0" smtClean="0"/>
              <a:t> </a:t>
            </a:r>
            <a:r>
              <a:rPr lang="fi-FI" sz="6700" dirty="0" err="1" smtClean="0"/>
              <a:t>föräldrarna</a:t>
            </a:r>
            <a:r>
              <a:rPr lang="fi-FI" sz="6700" dirty="0"/>
              <a:t/>
            </a:r>
            <a:br>
              <a:rPr lang="fi-FI" sz="6700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-</a:t>
            </a:r>
            <a:r>
              <a:rPr lang="fi-FI" dirty="0" err="1" smtClean="0"/>
              <a:t>värdegrundsdiskussion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-</a:t>
            </a:r>
            <a:r>
              <a:rPr lang="fi-FI" dirty="0" err="1" smtClean="0"/>
              <a:t>föräldrarna</a:t>
            </a:r>
            <a:r>
              <a:rPr lang="fi-FI" dirty="0" smtClean="0"/>
              <a:t> </a:t>
            </a:r>
            <a:r>
              <a:rPr lang="fi-FI" dirty="0" err="1" smtClean="0"/>
              <a:t>representerade</a:t>
            </a:r>
            <a:r>
              <a:rPr lang="fi-FI" dirty="0" smtClean="0"/>
              <a:t> via </a:t>
            </a:r>
            <a:r>
              <a:rPr lang="fi-FI" dirty="0" err="1" smtClean="0"/>
              <a:t>skolans</a:t>
            </a:r>
            <a:r>
              <a:rPr lang="fi-FI" dirty="0" smtClean="0"/>
              <a:t>   </a:t>
            </a:r>
            <a:br>
              <a:rPr lang="fi-FI" dirty="0" smtClean="0"/>
            </a:br>
            <a:r>
              <a:rPr lang="fi-FI" dirty="0"/>
              <a:t> </a:t>
            </a:r>
            <a:r>
              <a:rPr lang="fi-FI" dirty="0" err="1" smtClean="0"/>
              <a:t>direktion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>-</a:t>
            </a:r>
            <a:r>
              <a:rPr lang="fi-FI" dirty="0" err="1" smtClean="0"/>
              <a:t>information</a:t>
            </a:r>
            <a:r>
              <a:rPr lang="fi-FI" dirty="0" smtClean="0"/>
              <a:t>, </a:t>
            </a:r>
            <a:r>
              <a:rPr lang="fi-FI" dirty="0" err="1" smtClean="0"/>
              <a:t>material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-ett </a:t>
            </a:r>
            <a:r>
              <a:rPr lang="fi-FI" dirty="0" err="1" smtClean="0"/>
              <a:t>kontunuerligt</a:t>
            </a:r>
            <a:r>
              <a:rPr lang="fi-FI" dirty="0" smtClean="0"/>
              <a:t> </a:t>
            </a:r>
            <a:r>
              <a:rPr lang="fi-FI" dirty="0" err="1" smtClean="0"/>
              <a:t>arbete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fortgår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Bildobjekt 1" descr="HELSINKI-HELSINGFORS_Tunnus_email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076" y="5719276"/>
            <a:ext cx="1903730" cy="941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13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53</Words>
  <Application>Microsoft Office PowerPoint</Application>
  <PresentationFormat>Bredbild</PresentationFormat>
  <Paragraphs>29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Console</vt:lpstr>
      <vt:lpstr>Office-teema</vt:lpstr>
      <vt:lpstr>Välkommen till Hoplaxskolan!</vt:lpstr>
      <vt:lpstr>PowerPoint-presentation</vt:lpstr>
      <vt:lpstr>PowerPoint-presentation</vt:lpstr>
      <vt:lpstr> Elever</vt:lpstr>
      <vt:lpstr> Personal</vt:lpstr>
      <vt:lpstr>PowerPoint-presentation</vt:lpstr>
      <vt:lpstr>Ny läroplan fr.o.m. 1.8.2016 </vt:lpstr>
      <vt:lpstr>      Ny läroplan fr.o.m. 1.8.2016  -lärmiljöerna ses över -arbetssätten utvecklas -kompetenser -lärarens handledande roll -digitaliseringen genomsyrar allt -integration, differentiering, bedömning      m.m. </vt:lpstr>
      <vt:lpstr>          Läroplanen och samverkan med föräldrarna  -värdegrundsdiskussion  -föräldrarna representerade via skolans     direktion  -information, material -ett kontunuerligt arbete som fortgår  </vt:lpstr>
      <vt:lpstr>Föräldraföreningar och föräldrarnas delaktighet </vt:lpstr>
      <vt:lpstr>   Det viktiga samarbetet Hem &amp; skola </vt:lpstr>
      <vt:lpstr>    </vt:lpstr>
      <vt:lpstr>PowerPoint-presentation</vt:lpstr>
    </vt:vector>
  </TitlesOfParts>
  <Company>City of Helsinki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Förars-Pöytäniemi Mia</dc:creator>
  <cp:lastModifiedBy>Förars-Pöytäniemi Mia</cp:lastModifiedBy>
  <cp:revision>140</cp:revision>
  <dcterms:created xsi:type="dcterms:W3CDTF">2017-08-13T07:20:32Z</dcterms:created>
  <dcterms:modified xsi:type="dcterms:W3CDTF">2017-11-02T15:09:01Z</dcterms:modified>
</cp:coreProperties>
</file>