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4"/>
  </p:notesMasterIdLst>
  <p:handoutMasterIdLst>
    <p:handoutMasterId r:id="rId35"/>
  </p:handoutMasterIdLst>
  <p:sldIdLst>
    <p:sldId id="372" r:id="rId5"/>
    <p:sldId id="305" r:id="rId6"/>
    <p:sldId id="377" r:id="rId7"/>
    <p:sldId id="371" r:id="rId8"/>
    <p:sldId id="333" r:id="rId9"/>
    <p:sldId id="378" r:id="rId10"/>
    <p:sldId id="373" r:id="rId11"/>
    <p:sldId id="326" r:id="rId12"/>
    <p:sldId id="352" r:id="rId13"/>
    <p:sldId id="335" r:id="rId14"/>
    <p:sldId id="351" r:id="rId15"/>
    <p:sldId id="361" r:id="rId16"/>
    <p:sldId id="336" r:id="rId17"/>
    <p:sldId id="360" r:id="rId18"/>
    <p:sldId id="379" r:id="rId19"/>
    <p:sldId id="339" r:id="rId20"/>
    <p:sldId id="345" r:id="rId21"/>
    <p:sldId id="349" r:id="rId22"/>
    <p:sldId id="346" r:id="rId23"/>
    <p:sldId id="347" r:id="rId24"/>
    <p:sldId id="348" r:id="rId25"/>
    <p:sldId id="337" r:id="rId26"/>
    <p:sldId id="356" r:id="rId27"/>
    <p:sldId id="367" r:id="rId28"/>
    <p:sldId id="368" r:id="rId29"/>
    <p:sldId id="369" r:id="rId30"/>
    <p:sldId id="370" r:id="rId31"/>
    <p:sldId id="357" r:id="rId32"/>
    <p:sldId id="380" r:id="rId33"/>
  </p:sldIdLst>
  <p:sldSz cx="12185650" cy="6858000"/>
  <p:notesSz cx="7104063"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B67A"/>
    <a:srgbClr val="BCBCBC"/>
    <a:srgbClr val="75686B"/>
    <a:srgbClr val="79797A"/>
    <a:srgbClr val="59595C"/>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ys stil 1 – uthev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9" autoAdjust="0"/>
    <p:restoredTop sz="87591" autoAdjust="0"/>
  </p:normalViewPr>
  <p:slideViewPr>
    <p:cSldViewPr snapToGrid="0">
      <p:cViewPr varScale="1">
        <p:scale>
          <a:sx n="74" d="100"/>
          <a:sy n="74" d="100"/>
        </p:scale>
        <p:origin x="91" y="48"/>
      </p:cViewPr>
      <p:guideLst>
        <p:guide orient="horz" pos="2160"/>
        <p:guide pos="3838"/>
      </p:guideLst>
    </p:cSldViewPr>
  </p:slideViewPr>
  <p:outlineViewPr>
    <p:cViewPr>
      <p:scale>
        <a:sx n="33" d="100"/>
        <a:sy n="33" d="100"/>
      </p:scale>
      <p:origin x="0" y="-21678"/>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7DB1-E15D-4893-9C4A-64B1011E793F}"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endParaRPr lang="nb-NO"/>
        </a:p>
      </dgm:t>
    </dgm:pt>
    <dgm:pt modelId="{85BA864C-6719-4066-9DC3-3455DA4A795A}">
      <dgm:prSet phldrT="[Tekst]" custT="1"/>
      <dgm:spPr/>
      <dgm:t>
        <a:bodyPr/>
        <a:lstStyle/>
        <a:p>
          <a:r>
            <a:rPr lang="nb-NO" sz="2000" dirty="0"/>
            <a:t>Fortolke og avgrense</a:t>
          </a:r>
        </a:p>
      </dgm:t>
    </dgm:pt>
    <dgm:pt modelId="{1E2BDBC6-8679-4AF6-BF16-F7D0ACD39E50}" type="parTrans" cxnId="{10BD50E6-43BF-44EC-8A3E-655CF3AA19D5}">
      <dgm:prSet/>
      <dgm:spPr/>
      <dgm:t>
        <a:bodyPr/>
        <a:lstStyle/>
        <a:p>
          <a:endParaRPr lang="nb-NO"/>
        </a:p>
      </dgm:t>
    </dgm:pt>
    <dgm:pt modelId="{904CF6AC-C0B4-432E-8C3D-130134692B3B}" type="sibTrans" cxnId="{10BD50E6-43BF-44EC-8A3E-655CF3AA19D5}">
      <dgm:prSet/>
      <dgm:spPr/>
      <dgm:t>
        <a:bodyPr/>
        <a:lstStyle/>
        <a:p>
          <a:endParaRPr lang="nb-NO"/>
        </a:p>
      </dgm:t>
    </dgm:pt>
    <dgm:pt modelId="{82DD2391-2A94-496D-AEE4-4C493C1BE9C2}">
      <dgm:prSet phldrT="[Tekst]" custT="1"/>
      <dgm:spPr/>
      <dgm:t>
        <a:bodyPr/>
        <a:lstStyle/>
        <a:p>
          <a:r>
            <a:rPr lang="nb-NO" sz="2000" dirty="0"/>
            <a:t>Definere kunnskaps-status og utfordringsbilde</a:t>
          </a:r>
        </a:p>
      </dgm:t>
    </dgm:pt>
    <dgm:pt modelId="{20CA07D8-3229-4A3E-9B47-9BAE4439A978}" type="parTrans" cxnId="{4D0E4842-F735-49BE-85BD-9C07C31DC04F}">
      <dgm:prSet/>
      <dgm:spPr/>
      <dgm:t>
        <a:bodyPr/>
        <a:lstStyle/>
        <a:p>
          <a:endParaRPr lang="nb-NO"/>
        </a:p>
      </dgm:t>
    </dgm:pt>
    <dgm:pt modelId="{1E7DC22F-4227-43A0-ADCA-FAB182542BA8}" type="sibTrans" cxnId="{4D0E4842-F735-49BE-85BD-9C07C31DC04F}">
      <dgm:prSet/>
      <dgm:spPr/>
      <dgm:t>
        <a:bodyPr/>
        <a:lstStyle/>
        <a:p>
          <a:endParaRPr lang="nb-NO"/>
        </a:p>
      </dgm:t>
    </dgm:pt>
    <dgm:pt modelId="{98F5A34D-3317-4181-B3DC-922F79CD2641}">
      <dgm:prSet phldrT="[Tekst]" custT="1"/>
      <dgm:spPr/>
      <dgm:t>
        <a:bodyPr/>
        <a:lstStyle/>
        <a:p>
          <a:r>
            <a:rPr lang="nb-NO" sz="2000" dirty="0"/>
            <a:t>Analysere og vurdere virkemidler</a:t>
          </a:r>
        </a:p>
      </dgm:t>
    </dgm:pt>
    <dgm:pt modelId="{83C8A4D2-F144-4FEB-AF35-AFADE1214D2B}" type="parTrans" cxnId="{2020BDB5-3D0E-4551-ADC7-96B5339C1CEA}">
      <dgm:prSet/>
      <dgm:spPr/>
      <dgm:t>
        <a:bodyPr/>
        <a:lstStyle/>
        <a:p>
          <a:endParaRPr lang="nb-NO"/>
        </a:p>
      </dgm:t>
    </dgm:pt>
    <dgm:pt modelId="{6C9962DD-6471-4C78-9C54-4C869D7E42DC}" type="sibTrans" cxnId="{2020BDB5-3D0E-4551-ADC7-96B5339C1CEA}">
      <dgm:prSet/>
      <dgm:spPr/>
      <dgm:t>
        <a:bodyPr/>
        <a:lstStyle/>
        <a:p>
          <a:endParaRPr lang="nb-NO"/>
        </a:p>
      </dgm:t>
    </dgm:pt>
    <dgm:pt modelId="{A99C0C26-0FFC-45C0-9C88-21DAC5364753}">
      <dgm:prSet phldrT="[Tekst]" custT="1"/>
      <dgm:spPr/>
      <dgm:t>
        <a:bodyPr/>
        <a:lstStyle/>
        <a:p>
          <a:r>
            <a:rPr lang="nb-NO" sz="2000" dirty="0"/>
            <a:t>Anbefale</a:t>
          </a:r>
        </a:p>
      </dgm:t>
    </dgm:pt>
    <dgm:pt modelId="{173878CF-8810-4915-8ED4-E7496BA9383C}" type="parTrans" cxnId="{54DC0B18-593F-4ED1-8DAD-082230D3E1C8}">
      <dgm:prSet/>
      <dgm:spPr/>
      <dgm:t>
        <a:bodyPr/>
        <a:lstStyle/>
        <a:p>
          <a:endParaRPr lang="nb-NO"/>
        </a:p>
      </dgm:t>
    </dgm:pt>
    <dgm:pt modelId="{E2C4D3D5-D377-48B5-9A62-836915DBCCB0}" type="sibTrans" cxnId="{54DC0B18-593F-4ED1-8DAD-082230D3E1C8}">
      <dgm:prSet/>
      <dgm:spPr/>
      <dgm:t>
        <a:bodyPr/>
        <a:lstStyle/>
        <a:p>
          <a:endParaRPr lang="nb-NO"/>
        </a:p>
      </dgm:t>
    </dgm:pt>
    <dgm:pt modelId="{ED16F570-13C1-4454-9F88-962ECF16A169}" type="pres">
      <dgm:prSet presAssocID="{62AA7DB1-E15D-4893-9C4A-64B1011E793F}" presName="Name0" presStyleCnt="0">
        <dgm:presLayoutVars>
          <dgm:dir/>
          <dgm:resizeHandles val="exact"/>
        </dgm:presLayoutVars>
      </dgm:prSet>
      <dgm:spPr/>
    </dgm:pt>
    <dgm:pt modelId="{34B197B5-DDEC-4516-B6A8-C784932953CE}" type="pres">
      <dgm:prSet presAssocID="{85BA864C-6719-4066-9DC3-3455DA4A795A}" presName="Name5" presStyleLbl="vennNode1" presStyleIdx="0" presStyleCnt="4">
        <dgm:presLayoutVars>
          <dgm:bulletEnabled val="1"/>
        </dgm:presLayoutVars>
      </dgm:prSet>
      <dgm:spPr/>
    </dgm:pt>
    <dgm:pt modelId="{F24641B9-7DC1-45EA-A773-09D24E08D4F5}" type="pres">
      <dgm:prSet presAssocID="{904CF6AC-C0B4-432E-8C3D-130134692B3B}" presName="space" presStyleCnt="0"/>
      <dgm:spPr/>
    </dgm:pt>
    <dgm:pt modelId="{0AE7D283-5001-4953-9C4C-C549563DADA1}" type="pres">
      <dgm:prSet presAssocID="{82DD2391-2A94-496D-AEE4-4C493C1BE9C2}" presName="Name5" presStyleLbl="vennNode1" presStyleIdx="1" presStyleCnt="4">
        <dgm:presLayoutVars>
          <dgm:bulletEnabled val="1"/>
        </dgm:presLayoutVars>
      </dgm:prSet>
      <dgm:spPr/>
    </dgm:pt>
    <dgm:pt modelId="{64D735B6-DD95-4964-89E4-969D5520B363}" type="pres">
      <dgm:prSet presAssocID="{1E7DC22F-4227-43A0-ADCA-FAB182542BA8}" presName="space" presStyleCnt="0"/>
      <dgm:spPr/>
    </dgm:pt>
    <dgm:pt modelId="{894D2740-AB1E-4820-9E81-21EEB01C05F9}" type="pres">
      <dgm:prSet presAssocID="{98F5A34D-3317-4181-B3DC-922F79CD2641}" presName="Name5" presStyleLbl="vennNode1" presStyleIdx="2" presStyleCnt="4">
        <dgm:presLayoutVars>
          <dgm:bulletEnabled val="1"/>
        </dgm:presLayoutVars>
      </dgm:prSet>
      <dgm:spPr/>
    </dgm:pt>
    <dgm:pt modelId="{DA4DC90C-8F0B-4833-9637-BBD435178A89}" type="pres">
      <dgm:prSet presAssocID="{6C9962DD-6471-4C78-9C54-4C869D7E42DC}" presName="space" presStyleCnt="0"/>
      <dgm:spPr/>
    </dgm:pt>
    <dgm:pt modelId="{3F0137EE-2B64-43FC-B49B-7D8EB7EC8249}" type="pres">
      <dgm:prSet presAssocID="{A99C0C26-0FFC-45C0-9C88-21DAC5364753}" presName="Name5" presStyleLbl="vennNode1" presStyleIdx="3" presStyleCnt="4">
        <dgm:presLayoutVars>
          <dgm:bulletEnabled val="1"/>
        </dgm:presLayoutVars>
      </dgm:prSet>
      <dgm:spPr/>
    </dgm:pt>
  </dgm:ptLst>
  <dgm:cxnLst>
    <dgm:cxn modelId="{54DC0B18-593F-4ED1-8DAD-082230D3E1C8}" srcId="{62AA7DB1-E15D-4893-9C4A-64B1011E793F}" destId="{A99C0C26-0FFC-45C0-9C88-21DAC5364753}" srcOrd="3" destOrd="0" parTransId="{173878CF-8810-4915-8ED4-E7496BA9383C}" sibTransId="{E2C4D3D5-D377-48B5-9A62-836915DBCCB0}"/>
    <dgm:cxn modelId="{FBB9773C-2134-43E0-8D86-0402A145BE08}" type="presOf" srcId="{98F5A34D-3317-4181-B3DC-922F79CD2641}" destId="{894D2740-AB1E-4820-9E81-21EEB01C05F9}" srcOrd="0" destOrd="0" presId="urn:microsoft.com/office/officeart/2005/8/layout/venn3"/>
    <dgm:cxn modelId="{4D0E4842-F735-49BE-85BD-9C07C31DC04F}" srcId="{62AA7DB1-E15D-4893-9C4A-64B1011E793F}" destId="{82DD2391-2A94-496D-AEE4-4C493C1BE9C2}" srcOrd="1" destOrd="0" parTransId="{20CA07D8-3229-4A3E-9B47-9BAE4439A978}" sibTransId="{1E7DC22F-4227-43A0-ADCA-FAB182542BA8}"/>
    <dgm:cxn modelId="{A95D7442-6F56-4FD8-8090-CF6BD4EBB6FF}" type="presOf" srcId="{62AA7DB1-E15D-4893-9C4A-64B1011E793F}" destId="{ED16F570-13C1-4454-9F88-962ECF16A169}" srcOrd="0" destOrd="0" presId="urn:microsoft.com/office/officeart/2005/8/layout/venn3"/>
    <dgm:cxn modelId="{CDB216B0-77AD-4CCF-9015-B87192A9696B}" type="presOf" srcId="{85BA864C-6719-4066-9DC3-3455DA4A795A}" destId="{34B197B5-DDEC-4516-B6A8-C784932953CE}" srcOrd="0" destOrd="0" presId="urn:microsoft.com/office/officeart/2005/8/layout/venn3"/>
    <dgm:cxn modelId="{2020BDB5-3D0E-4551-ADC7-96B5339C1CEA}" srcId="{62AA7DB1-E15D-4893-9C4A-64B1011E793F}" destId="{98F5A34D-3317-4181-B3DC-922F79CD2641}" srcOrd="2" destOrd="0" parTransId="{83C8A4D2-F144-4FEB-AF35-AFADE1214D2B}" sibTransId="{6C9962DD-6471-4C78-9C54-4C869D7E42DC}"/>
    <dgm:cxn modelId="{E316D9B8-988A-4026-8C5A-2AB385B3051D}" type="presOf" srcId="{A99C0C26-0FFC-45C0-9C88-21DAC5364753}" destId="{3F0137EE-2B64-43FC-B49B-7D8EB7EC8249}" srcOrd="0" destOrd="0" presId="urn:microsoft.com/office/officeart/2005/8/layout/venn3"/>
    <dgm:cxn modelId="{CC62A7DA-B4ED-4D23-8E70-16CD7CF912AD}" type="presOf" srcId="{82DD2391-2A94-496D-AEE4-4C493C1BE9C2}" destId="{0AE7D283-5001-4953-9C4C-C549563DADA1}" srcOrd="0" destOrd="0" presId="urn:microsoft.com/office/officeart/2005/8/layout/venn3"/>
    <dgm:cxn modelId="{10BD50E6-43BF-44EC-8A3E-655CF3AA19D5}" srcId="{62AA7DB1-E15D-4893-9C4A-64B1011E793F}" destId="{85BA864C-6719-4066-9DC3-3455DA4A795A}" srcOrd="0" destOrd="0" parTransId="{1E2BDBC6-8679-4AF6-BF16-F7D0ACD39E50}" sibTransId="{904CF6AC-C0B4-432E-8C3D-130134692B3B}"/>
    <dgm:cxn modelId="{F16EF55A-3932-4155-B40E-427225F8A315}" type="presParOf" srcId="{ED16F570-13C1-4454-9F88-962ECF16A169}" destId="{34B197B5-DDEC-4516-B6A8-C784932953CE}" srcOrd="0" destOrd="0" presId="urn:microsoft.com/office/officeart/2005/8/layout/venn3"/>
    <dgm:cxn modelId="{2C4048E3-C9FC-4DEF-8A99-562BCB287852}" type="presParOf" srcId="{ED16F570-13C1-4454-9F88-962ECF16A169}" destId="{F24641B9-7DC1-45EA-A773-09D24E08D4F5}" srcOrd="1" destOrd="0" presId="urn:microsoft.com/office/officeart/2005/8/layout/venn3"/>
    <dgm:cxn modelId="{CF600732-5351-4A7E-877B-151887C7D807}" type="presParOf" srcId="{ED16F570-13C1-4454-9F88-962ECF16A169}" destId="{0AE7D283-5001-4953-9C4C-C549563DADA1}" srcOrd="2" destOrd="0" presId="urn:microsoft.com/office/officeart/2005/8/layout/venn3"/>
    <dgm:cxn modelId="{5857A3A2-F9D3-4A6C-BD95-B0545C5DEBAC}" type="presParOf" srcId="{ED16F570-13C1-4454-9F88-962ECF16A169}" destId="{64D735B6-DD95-4964-89E4-969D5520B363}" srcOrd="3" destOrd="0" presId="urn:microsoft.com/office/officeart/2005/8/layout/venn3"/>
    <dgm:cxn modelId="{580CD797-4850-4DB0-A079-144170F91F2D}" type="presParOf" srcId="{ED16F570-13C1-4454-9F88-962ECF16A169}" destId="{894D2740-AB1E-4820-9E81-21EEB01C05F9}" srcOrd="4" destOrd="0" presId="urn:microsoft.com/office/officeart/2005/8/layout/venn3"/>
    <dgm:cxn modelId="{CF9EFBE5-4063-4E09-B70A-3002B6A1F6A4}" type="presParOf" srcId="{ED16F570-13C1-4454-9F88-962ECF16A169}" destId="{DA4DC90C-8F0B-4833-9637-BBD435178A89}" srcOrd="5" destOrd="0" presId="urn:microsoft.com/office/officeart/2005/8/layout/venn3"/>
    <dgm:cxn modelId="{5331C31C-5721-4B54-8790-079988CD6AD4}" type="presParOf" srcId="{ED16F570-13C1-4454-9F88-962ECF16A169}" destId="{3F0137EE-2B64-43FC-B49B-7D8EB7EC8249}"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197B5-DDEC-4516-B6A8-C784932953CE}">
      <dsp:nvSpPr>
        <dsp:cNvPr id="0" name=""/>
        <dsp:cNvSpPr/>
      </dsp:nvSpPr>
      <dsp:spPr>
        <a:xfrm>
          <a:off x="3148" y="452397"/>
          <a:ext cx="3159204" cy="31592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3862" tIns="25400" rIns="173862" bIns="25400" numCol="1" spcCol="1270" anchor="ctr" anchorCtr="0">
          <a:noAutofit/>
        </a:bodyPr>
        <a:lstStyle/>
        <a:p>
          <a:pPr marL="0" lvl="0" indent="0" algn="ctr" defTabSz="889000">
            <a:lnSpc>
              <a:spcPct val="90000"/>
            </a:lnSpc>
            <a:spcBef>
              <a:spcPct val="0"/>
            </a:spcBef>
            <a:spcAft>
              <a:spcPct val="35000"/>
            </a:spcAft>
            <a:buNone/>
          </a:pPr>
          <a:r>
            <a:rPr lang="nb-NO" sz="2000" kern="1200" dirty="0"/>
            <a:t>Fortolke og avgrense</a:t>
          </a:r>
        </a:p>
      </dsp:txBody>
      <dsp:txXfrm>
        <a:off x="465803" y="915052"/>
        <a:ext cx="2233894" cy="2233894"/>
      </dsp:txXfrm>
    </dsp:sp>
    <dsp:sp modelId="{0AE7D283-5001-4953-9C4C-C549563DADA1}">
      <dsp:nvSpPr>
        <dsp:cNvPr id="0" name=""/>
        <dsp:cNvSpPr/>
      </dsp:nvSpPr>
      <dsp:spPr>
        <a:xfrm>
          <a:off x="2530512" y="452397"/>
          <a:ext cx="3159204" cy="315920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3862" tIns="25400" rIns="173862" bIns="25400" numCol="1" spcCol="1270" anchor="ctr" anchorCtr="0">
          <a:noAutofit/>
        </a:bodyPr>
        <a:lstStyle/>
        <a:p>
          <a:pPr marL="0" lvl="0" indent="0" algn="ctr" defTabSz="889000">
            <a:lnSpc>
              <a:spcPct val="90000"/>
            </a:lnSpc>
            <a:spcBef>
              <a:spcPct val="0"/>
            </a:spcBef>
            <a:spcAft>
              <a:spcPct val="35000"/>
            </a:spcAft>
            <a:buNone/>
          </a:pPr>
          <a:r>
            <a:rPr lang="nb-NO" sz="2000" kern="1200" dirty="0"/>
            <a:t>Definere kunnskaps-status og utfordringsbilde</a:t>
          </a:r>
        </a:p>
      </dsp:txBody>
      <dsp:txXfrm>
        <a:off x="2993167" y="915052"/>
        <a:ext cx="2233894" cy="2233894"/>
      </dsp:txXfrm>
    </dsp:sp>
    <dsp:sp modelId="{894D2740-AB1E-4820-9E81-21EEB01C05F9}">
      <dsp:nvSpPr>
        <dsp:cNvPr id="0" name=""/>
        <dsp:cNvSpPr/>
      </dsp:nvSpPr>
      <dsp:spPr>
        <a:xfrm>
          <a:off x="5057876" y="452397"/>
          <a:ext cx="3159204" cy="315920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3862" tIns="25400" rIns="173862" bIns="25400" numCol="1" spcCol="1270" anchor="ctr" anchorCtr="0">
          <a:noAutofit/>
        </a:bodyPr>
        <a:lstStyle/>
        <a:p>
          <a:pPr marL="0" lvl="0" indent="0" algn="ctr" defTabSz="889000">
            <a:lnSpc>
              <a:spcPct val="90000"/>
            </a:lnSpc>
            <a:spcBef>
              <a:spcPct val="0"/>
            </a:spcBef>
            <a:spcAft>
              <a:spcPct val="35000"/>
            </a:spcAft>
            <a:buNone/>
          </a:pPr>
          <a:r>
            <a:rPr lang="nb-NO" sz="2000" kern="1200" dirty="0"/>
            <a:t>Analysere og vurdere virkemidler</a:t>
          </a:r>
        </a:p>
      </dsp:txBody>
      <dsp:txXfrm>
        <a:off x="5520531" y="915052"/>
        <a:ext cx="2233894" cy="2233894"/>
      </dsp:txXfrm>
    </dsp:sp>
    <dsp:sp modelId="{3F0137EE-2B64-43FC-B49B-7D8EB7EC8249}">
      <dsp:nvSpPr>
        <dsp:cNvPr id="0" name=""/>
        <dsp:cNvSpPr/>
      </dsp:nvSpPr>
      <dsp:spPr>
        <a:xfrm>
          <a:off x="7585240" y="452397"/>
          <a:ext cx="3159204" cy="315920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3862" tIns="25400" rIns="173862" bIns="25400" numCol="1" spcCol="1270" anchor="ctr" anchorCtr="0">
          <a:noAutofit/>
        </a:bodyPr>
        <a:lstStyle/>
        <a:p>
          <a:pPr marL="0" lvl="0" indent="0" algn="ctr" defTabSz="889000">
            <a:lnSpc>
              <a:spcPct val="90000"/>
            </a:lnSpc>
            <a:spcBef>
              <a:spcPct val="0"/>
            </a:spcBef>
            <a:spcAft>
              <a:spcPct val="35000"/>
            </a:spcAft>
            <a:buNone/>
          </a:pPr>
          <a:r>
            <a:rPr lang="nb-NO" sz="2000" kern="1200" dirty="0"/>
            <a:t>Anbefale</a:t>
          </a:r>
        </a:p>
      </dsp:txBody>
      <dsp:txXfrm>
        <a:off x="8047895" y="915052"/>
        <a:ext cx="2233894" cy="223389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3079202" cy="513858"/>
          </a:xfrm>
          <a:prstGeom prst="rect">
            <a:avLst/>
          </a:prstGeom>
        </p:spPr>
        <p:txBody>
          <a:bodyPr vert="horz" lIns="94796" tIns="47398" rIns="94796" bIns="47398" rtlCol="0"/>
          <a:lstStyle>
            <a:lvl1pPr algn="l">
              <a:defRPr sz="1200"/>
            </a:lvl1pPr>
          </a:lstStyle>
          <a:p>
            <a:endParaRPr lang="nb-NO"/>
          </a:p>
        </p:txBody>
      </p:sp>
      <p:sp>
        <p:nvSpPr>
          <p:cNvPr id="3" name="Plassholder for dato 2"/>
          <p:cNvSpPr>
            <a:spLocks noGrp="1"/>
          </p:cNvSpPr>
          <p:nvPr>
            <p:ph type="dt" sz="quarter" idx="1"/>
          </p:nvPr>
        </p:nvSpPr>
        <p:spPr>
          <a:xfrm>
            <a:off x="4023203" y="1"/>
            <a:ext cx="3079202" cy="513858"/>
          </a:xfrm>
          <a:prstGeom prst="rect">
            <a:avLst/>
          </a:prstGeom>
        </p:spPr>
        <p:txBody>
          <a:bodyPr vert="horz" lIns="94796" tIns="47398" rIns="94796" bIns="47398" rtlCol="0"/>
          <a:lstStyle>
            <a:lvl1pPr algn="r">
              <a:defRPr sz="1200"/>
            </a:lvl1pPr>
          </a:lstStyle>
          <a:p>
            <a:fld id="{BA2A2930-5819-4F5D-BDF1-62287237ECBB}" type="datetimeFigureOut">
              <a:rPr lang="nb-NO" smtClean="0"/>
              <a:pPr/>
              <a:t>17.09.2018</a:t>
            </a:fld>
            <a:endParaRPr lang="nb-NO"/>
          </a:p>
        </p:txBody>
      </p:sp>
      <p:sp>
        <p:nvSpPr>
          <p:cNvPr id="4" name="Plassholder for bunntekst 3"/>
          <p:cNvSpPr>
            <a:spLocks noGrp="1"/>
          </p:cNvSpPr>
          <p:nvPr>
            <p:ph type="ftr" sz="quarter" idx="2"/>
          </p:nvPr>
        </p:nvSpPr>
        <p:spPr>
          <a:xfrm>
            <a:off x="0" y="9720756"/>
            <a:ext cx="3079202" cy="513858"/>
          </a:xfrm>
          <a:prstGeom prst="rect">
            <a:avLst/>
          </a:prstGeom>
        </p:spPr>
        <p:txBody>
          <a:bodyPr vert="horz" lIns="94796" tIns="47398" rIns="94796" bIns="47398" rtlCol="0" anchor="b"/>
          <a:lstStyle>
            <a:lvl1pPr algn="l">
              <a:defRPr sz="1200"/>
            </a:lvl1pPr>
          </a:lstStyle>
          <a:p>
            <a:endParaRPr lang="nb-NO"/>
          </a:p>
        </p:txBody>
      </p:sp>
      <p:sp>
        <p:nvSpPr>
          <p:cNvPr id="5" name="Plassholder for lysbildenummer 4"/>
          <p:cNvSpPr>
            <a:spLocks noGrp="1"/>
          </p:cNvSpPr>
          <p:nvPr>
            <p:ph type="sldNum" sz="quarter" idx="3"/>
          </p:nvPr>
        </p:nvSpPr>
        <p:spPr>
          <a:xfrm>
            <a:off x="4023203" y="9720756"/>
            <a:ext cx="3079202" cy="513858"/>
          </a:xfrm>
          <a:prstGeom prst="rect">
            <a:avLst/>
          </a:prstGeom>
        </p:spPr>
        <p:txBody>
          <a:bodyPr vert="horz" lIns="94796" tIns="47398" rIns="94796" bIns="47398" rtlCol="0" anchor="b"/>
          <a:lstStyle>
            <a:lvl1pPr algn="r">
              <a:defRPr sz="1200"/>
            </a:lvl1pPr>
          </a:lstStyle>
          <a:p>
            <a:fld id="{C13D61B8-AC8D-47FE-A719-45FD6DE744DD}" type="slidenum">
              <a:rPr lang="nb-NO" smtClean="0"/>
              <a:pPr/>
              <a:t>‹#›</a:t>
            </a:fld>
            <a:endParaRPr lang="nb-NO"/>
          </a:p>
        </p:txBody>
      </p:sp>
    </p:spTree>
    <p:extLst>
      <p:ext uri="{BB962C8B-B14F-4D97-AF65-F5344CB8AC3E}">
        <p14:creationId xmlns:p14="http://schemas.microsoft.com/office/powerpoint/2010/main" val="342762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2"/>
            <a:ext cx="3078427" cy="513507"/>
          </a:xfrm>
          <a:prstGeom prst="rect">
            <a:avLst/>
          </a:prstGeom>
        </p:spPr>
        <p:txBody>
          <a:bodyPr vert="horz" lIns="94796" tIns="47398" rIns="94796" bIns="47398" rtlCol="0"/>
          <a:lstStyle>
            <a:lvl1pPr algn="l">
              <a:defRPr sz="1200"/>
            </a:lvl1pPr>
          </a:lstStyle>
          <a:p>
            <a:endParaRPr lang="nb-NO"/>
          </a:p>
        </p:txBody>
      </p:sp>
      <p:sp>
        <p:nvSpPr>
          <p:cNvPr id="3" name="Plassholder for dato 2"/>
          <p:cNvSpPr>
            <a:spLocks noGrp="1"/>
          </p:cNvSpPr>
          <p:nvPr>
            <p:ph type="dt" idx="1"/>
          </p:nvPr>
        </p:nvSpPr>
        <p:spPr>
          <a:xfrm>
            <a:off x="4023994" y="2"/>
            <a:ext cx="3078427" cy="513507"/>
          </a:xfrm>
          <a:prstGeom prst="rect">
            <a:avLst/>
          </a:prstGeom>
        </p:spPr>
        <p:txBody>
          <a:bodyPr vert="horz" lIns="94796" tIns="47398" rIns="94796" bIns="47398" rtlCol="0"/>
          <a:lstStyle>
            <a:lvl1pPr algn="r">
              <a:defRPr sz="1200"/>
            </a:lvl1pPr>
          </a:lstStyle>
          <a:p>
            <a:fld id="{00E7DA2F-5EE8-4DB2-B3F4-56A402B101A6}" type="datetimeFigureOut">
              <a:rPr lang="nb-NO" smtClean="0"/>
              <a:pPr/>
              <a:t>17.09.2018</a:t>
            </a:fld>
            <a:endParaRPr lang="nb-NO"/>
          </a:p>
        </p:txBody>
      </p:sp>
      <p:sp>
        <p:nvSpPr>
          <p:cNvPr id="4" name="Plassholder for lysbilde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796" tIns="47398" rIns="94796" bIns="47398" rtlCol="0" anchor="ctr"/>
          <a:lstStyle/>
          <a:p>
            <a:endParaRPr lang="nb-NO"/>
          </a:p>
        </p:txBody>
      </p:sp>
      <p:sp>
        <p:nvSpPr>
          <p:cNvPr id="5" name="Plassholder for notater 4"/>
          <p:cNvSpPr>
            <a:spLocks noGrp="1"/>
          </p:cNvSpPr>
          <p:nvPr>
            <p:ph type="body" sz="quarter" idx="3"/>
          </p:nvPr>
        </p:nvSpPr>
        <p:spPr>
          <a:xfrm>
            <a:off x="710407" y="4925408"/>
            <a:ext cx="5683250" cy="4029879"/>
          </a:xfrm>
          <a:prstGeom prst="rect">
            <a:avLst/>
          </a:prstGeom>
        </p:spPr>
        <p:txBody>
          <a:bodyPr vert="horz" lIns="94796" tIns="47398" rIns="94796" bIns="473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721107"/>
            <a:ext cx="3078427" cy="513506"/>
          </a:xfrm>
          <a:prstGeom prst="rect">
            <a:avLst/>
          </a:prstGeom>
        </p:spPr>
        <p:txBody>
          <a:bodyPr vert="horz" lIns="94796" tIns="47398" rIns="94796" bIns="47398" rtlCol="0" anchor="b"/>
          <a:lstStyle>
            <a:lvl1pPr algn="l">
              <a:defRPr sz="1200"/>
            </a:lvl1pPr>
          </a:lstStyle>
          <a:p>
            <a:endParaRPr lang="nb-NO"/>
          </a:p>
        </p:txBody>
      </p:sp>
      <p:sp>
        <p:nvSpPr>
          <p:cNvPr id="7" name="Plassholder for lysbildenummer 6"/>
          <p:cNvSpPr>
            <a:spLocks noGrp="1"/>
          </p:cNvSpPr>
          <p:nvPr>
            <p:ph type="sldNum" sz="quarter" idx="5"/>
          </p:nvPr>
        </p:nvSpPr>
        <p:spPr>
          <a:xfrm>
            <a:off x="4023994" y="9721107"/>
            <a:ext cx="3078427" cy="513506"/>
          </a:xfrm>
          <a:prstGeom prst="rect">
            <a:avLst/>
          </a:prstGeom>
        </p:spPr>
        <p:txBody>
          <a:bodyPr vert="horz" lIns="94796" tIns="47398" rIns="94796" bIns="47398" rtlCol="0" anchor="b"/>
          <a:lstStyle>
            <a:lvl1pPr algn="r">
              <a:defRPr sz="1200"/>
            </a:lvl1pPr>
          </a:lstStyle>
          <a:p>
            <a:fld id="{3A0D9DA1-0CE6-4351-B2CF-1E1E721C5413}" type="slidenum">
              <a:rPr lang="nb-NO" smtClean="0"/>
              <a:pPr/>
              <a:t>‹#›</a:t>
            </a:fld>
            <a:endParaRPr lang="nb-NO"/>
          </a:p>
        </p:txBody>
      </p:sp>
    </p:spTree>
    <p:extLst>
      <p:ext uri="{BB962C8B-B14F-4D97-AF65-F5344CB8AC3E}">
        <p14:creationId xmlns:p14="http://schemas.microsoft.com/office/powerpoint/2010/main" val="47842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1</a:t>
            </a:fld>
            <a:endParaRPr lang="nb-NO"/>
          </a:p>
        </p:txBody>
      </p:sp>
    </p:spTree>
    <p:extLst>
      <p:ext uri="{BB962C8B-B14F-4D97-AF65-F5344CB8AC3E}">
        <p14:creationId xmlns:p14="http://schemas.microsoft.com/office/powerpoint/2010/main" val="201065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Kunnskapsgrunnlaget i denne NOU-en viser at det er en lang tradisjon –også i Norge - for å forstå inkluderende utdanning som samfunnets særlige ansvar for å ta vare på de svake. Argumenter om at det også er nødvendig å sette inn tiltak for elever med stort læringspotensial, har blitt betraktet som elitisme</a:t>
            </a:r>
          </a:p>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18</a:t>
            </a:fld>
            <a:endParaRPr lang="nb-NO"/>
          </a:p>
        </p:txBody>
      </p:sp>
    </p:spTree>
    <p:extLst>
      <p:ext uri="{BB962C8B-B14F-4D97-AF65-F5344CB8AC3E}">
        <p14:creationId xmlns:p14="http://schemas.microsoft.com/office/powerpoint/2010/main" val="70904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19</a:t>
            </a:fld>
            <a:endParaRPr lang="nb-NO"/>
          </a:p>
        </p:txBody>
      </p:sp>
    </p:spTree>
    <p:extLst>
      <p:ext uri="{BB962C8B-B14F-4D97-AF65-F5344CB8AC3E}">
        <p14:creationId xmlns:p14="http://schemas.microsoft.com/office/powerpoint/2010/main" val="4253824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28</a:t>
            </a:fld>
            <a:endParaRPr lang="nb-NO"/>
          </a:p>
        </p:txBody>
      </p:sp>
    </p:spTree>
    <p:extLst>
      <p:ext uri="{BB962C8B-B14F-4D97-AF65-F5344CB8AC3E}">
        <p14:creationId xmlns:p14="http://schemas.microsoft.com/office/powerpoint/2010/main" val="349089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Mål</a:t>
            </a:r>
          </a:p>
          <a:p>
            <a:r>
              <a:rPr lang="nb-NO" dirty="0"/>
              <a:t>flere elever skal prestere på høyt og avansert nivå i grunnopplæringen </a:t>
            </a:r>
          </a:p>
          <a:p>
            <a:r>
              <a:rPr lang="nb-NO" dirty="0"/>
              <a:t>høyt presterende elever skal få et bedre skoletilbud</a:t>
            </a:r>
          </a:p>
          <a:p>
            <a:endParaRPr lang="nb-NO" dirty="0"/>
          </a:p>
          <a:p>
            <a:r>
              <a:rPr lang="nb-NO" dirty="0"/>
              <a:t>Målgruppe</a:t>
            </a:r>
          </a:p>
          <a:p>
            <a:r>
              <a:rPr lang="nb-NO" dirty="0"/>
              <a:t>elever som presterer på høyt faglig nivå</a:t>
            </a:r>
          </a:p>
          <a:p>
            <a:r>
              <a:rPr lang="nb-NO" dirty="0"/>
              <a:t>elever som har spesielle talent</a:t>
            </a:r>
          </a:p>
          <a:p>
            <a:r>
              <a:rPr lang="nb-NO" dirty="0"/>
              <a:t>elever som har potensial til å nå de høyeste faglige nivåene</a:t>
            </a:r>
          </a:p>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3</a:t>
            </a:fld>
            <a:endParaRPr lang="nb-NO"/>
          </a:p>
        </p:txBody>
      </p:sp>
    </p:spTree>
    <p:extLst>
      <p:ext uri="{BB962C8B-B14F-4D97-AF65-F5344CB8AC3E}">
        <p14:creationId xmlns:p14="http://schemas.microsoft.com/office/powerpoint/2010/main" val="406099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5</a:t>
            </a:fld>
            <a:endParaRPr lang="nb-NO"/>
          </a:p>
        </p:txBody>
      </p:sp>
    </p:spTree>
    <p:extLst>
      <p:ext uri="{BB962C8B-B14F-4D97-AF65-F5344CB8AC3E}">
        <p14:creationId xmlns:p14="http://schemas.microsoft.com/office/powerpoint/2010/main" val="260948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1"/>
            <a:endParaRPr lang="nb-NO" dirty="0"/>
          </a:p>
          <a:p>
            <a:endParaRPr lang="nb-NO" dirty="0"/>
          </a:p>
        </p:txBody>
      </p:sp>
      <p:sp>
        <p:nvSpPr>
          <p:cNvPr id="4" name="Plassholder for lysbildenummer 3"/>
          <p:cNvSpPr>
            <a:spLocks noGrp="1"/>
          </p:cNvSpPr>
          <p:nvPr>
            <p:ph type="sldNum" sz="quarter" idx="10"/>
          </p:nvPr>
        </p:nvSpPr>
        <p:spPr/>
        <p:txBody>
          <a:bodyPr/>
          <a:lstStyle/>
          <a:p>
            <a:pPr defTabSz="947958">
              <a:defRPr/>
            </a:pPr>
            <a:fld id="{1D3974DD-D0EB-4817-B444-DF48C4523CBA}" type="slidenum">
              <a:rPr lang="nb-NO">
                <a:solidFill>
                  <a:prstClr val="black"/>
                </a:solidFill>
                <a:latin typeface="Calibri"/>
              </a:rPr>
              <a:pPr defTabSz="947958">
                <a:defRPr/>
              </a:pPr>
              <a:t>6</a:t>
            </a:fld>
            <a:endParaRPr lang="nb-NO">
              <a:solidFill>
                <a:prstClr val="black"/>
              </a:solidFill>
              <a:latin typeface="Calibri"/>
            </a:endParaRPr>
          </a:p>
        </p:txBody>
      </p:sp>
    </p:spTree>
    <p:extLst>
      <p:ext uri="{BB962C8B-B14F-4D97-AF65-F5344CB8AC3E}">
        <p14:creationId xmlns:p14="http://schemas.microsoft.com/office/powerpoint/2010/main" val="412510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Fylkestinget stiller seg positiv til at behovene for elever med stort læringspotensial settes på dagsordenen gjennom </a:t>
            </a:r>
            <a:r>
              <a:rPr lang="nb-NO" dirty="0" err="1"/>
              <a:t>Jøsendalutvalgets</a:t>
            </a:r>
            <a:r>
              <a:rPr lang="nb-NO" dirty="0"/>
              <a:t> utredning.</a:t>
            </a:r>
          </a:p>
          <a:p>
            <a:endParaRPr lang="nb-NO" dirty="0"/>
          </a:p>
          <a:p>
            <a:r>
              <a:rPr lang="nb-NO" dirty="0"/>
              <a:t>2.      Fylkestinget har som mål å gi et godt tilbud for alle i den offentlige fellesskolen. Fylkestinget støtter derfor utvalgets forslag om at egne eliteskoler ikke er veien å gå.</a:t>
            </a:r>
          </a:p>
          <a:p>
            <a:endParaRPr lang="nb-NO" dirty="0"/>
          </a:p>
          <a:p>
            <a:r>
              <a:rPr lang="nb-NO" dirty="0"/>
              <a:t>3.      Fylkestinget savner en tydeligere vektlegging av videregående opplæring i </a:t>
            </a:r>
            <a:r>
              <a:rPr lang="nb-NO" dirty="0" err="1"/>
              <a:t>Jøsendalutvalgets</a:t>
            </a:r>
            <a:r>
              <a:rPr lang="nb-NO" dirty="0"/>
              <a:t> utredning. Elever med stort læringspotensial må ivaretas gjennom hele det 13-årige skoleløpet. Skoletilbud som teknologi- og forskerlinjen burde vært vurdert av utvalget. Dette er et tilbud som gir mange elever innenfor målgruppa et motiverende og utfordrende læringsmiljø.</a:t>
            </a:r>
          </a:p>
          <a:p>
            <a:endParaRPr lang="nb-NO" dirty="0"/>
          </a:p>
          <a:p>
            <a:r>
              <a:rPr lang="nb-NO" dirty="0"/>
              <a:t>4.      Fylkestinget savner konkrete forslag om muligheten for at elever innenfor målgruppen kunne gjennomføre videregående opplæring på kortere tid enn den normerte tiden. Dette gjelder både studieforberedende og yrkesfaglige utdanningsprogrammer.</a:t>
            </a:r>
          </a:p>
          <a:p>
            <a:endParaRPr lang="nb-NO" dirty="0"/>
          </a:p>
          <a:p>
            <a:r>
              <a:rPr lang="nb-NO" dirty="0"/>
              <a:t>5.      Fylkestinget mener utvalget kunne vært enda mere tydelig på viktighetene av tverrfaglighet, undersøkende læringsmetodikk, samhandling, etablering av gode relasjoner og en læringskultur der høyt presterende elever opplever funksjonell anerkjennelse i praksis.</a:t>
            </a:r>
          </a:p>
          <a:p>
            <a:endParaRPr lang="nb-NO" dirty="0"/>
          </a:p>
          <a:p>
            <a:r>
              <a:rPr lang="nb-NO" dirty="0"/>
              <a:t>6.      Fylkestinget ber om at </a:t>
            </a:r>
            <a:r>
              <a:rPr lang="nb-NO" dirty="0" err="1"/>
              <a:t>Jøsendalsutvslgets</a:t>
            </a:r>
            <a:r>
              <a:rPr lang="nb-NO" dirty="0"/>
              <a:t> rapport må sees i lys av fylkestingets øvrige utdanningspolitikk.</a:t>
            </a:r>
          </a:p>
          <a:p>
            <a:endParaRPr lang="nb-NO" dirty="0"/>
          </a:p>
          <a:p>
            <a:r>
              <a:rPr lang="nb-NO" dirty="0"/>
              <a:t>7.      Fylkestinget ber fylkesrådet følge opp arbeidet for elever med stort læringspotensial gjennom helhetlig melding og strategi for bedre gjennomføring.</a:t>
            </a:r>
          </a:p>
          <a:p>
            <a:endParaRPr lang="nb-NO" dirty="0"/>
          </a:p>
          <a:p>
            <a:r>
              <a:rPr lang="nb-NO" dirty="0"/>
              <a:t>8.      Fylkestinget ber fylkesrådet rapportere om arbeidet for elever med stort læringspotensial fra og med tilstandsrapporten for videregående opplæring i Nordland fra og med rapporten for 2017.</a:t>
            </a:r>
          </a:p>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7</a:t>
            </a:fld>
            <a:endParaRPr lang="nb-NO"/>
          </a:p>
        </p:txBody>
      </p:sp>
    </p:spTree>
    <p:extLst>
      <p:ext uri="{BB962C8B-B14F-4D97-AF65-F5344CB8AC3E}">
        <p14:creationId xmlns:p14="http://schemas.microsoft.com/office/powerpoint/2010/main" val="155292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defTabSz="947958">
              <a:defRPr/>
            </a:pPr>
            <a:r>
              <a:rPr lang="nb-NO" dirty="0"/>
              <a:t>Kategorien </a:t>
            </a:r>
            <a:r>
              <a:rPr lang="nb-NO" i="1" dirty="0"/>
              <a:t>elever med stort læringspotensial</a:t>
            </a:r>
            <a:r>
              <a:rPr lang="nb-NO" dirty="0"/>
              <a:t> (10 til 15 prosent av elevpopulasjonen) inkluderer </a:t>
            </a:r>
            <a:r>
              <a:rPr lang="nb-NO" i="1" dirty="0"/>
              <a:t>elever med ekstraordinært læringspotensial</a:t>
            </a:r>
            <a:r>
              <a:rPr lang="nb-NO" dirty="0"/>
              <a:t> (to til fem prosent av elevpopulasjonen). </a:t>
            </a:r>
            <a:endParaRPr lang="nb-NO" dirty="0">
              <a:solidFill>
                <a:srgbClr val="002060"/>
              </a:solidFill>
            </a:endParaRPr>
          </a:p>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9</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15</a:t>
            </a:fld>
            <a:endParaRPr lang="nb-NO"/>
          </a:p>
        </p:txBody>
      </p:sp>
    </p:spTree>
    <p:extLst>
      <p:ext uri="{BB962C8B-B14F-4D97-AF65-F5344CB8AC3E}">
        <p14:creationId xmlns:p14="http://schemas.microsoft.com/office/powerpoint/2010/main" val="142764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0D9DA1-0CE6-4351-B2CF-1E1E721C5413}" type="slidenum">
              <a:rPr lang="nb-NO" smtClean="0"/>
              <a:pPr/>
              <a:t>17</a:t>
            </a:fld>
            <a:endParaRPr lang="nb-NO"/>
          </a:p>
        </p:txBody>
      </p:sp>
    </p:spTree>
    <p:extLst>
      <p:ext uri="{BB962C8B-B14F-4D97-AF65-F5344CB8AC3E}">
        <p14:creationId xmlns:p14="http://schemas.microsoft.com/office/powerpoint/2010/main" val="4253824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Bild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6800" cy="6865200"/>
          </a:xfrm>
          <a:prstGeom prst="rect">
            <a:avLst/>
          </a:prstGeom>
        </p:spPr>
      </p:pic>
      <p:sp>
        <p:nvSpPr>
          <p:cNvPr id="2" name="Tittel 1"/>
          <p:cNvSpPr>
            <a:spLocks noGrp="1"/>
          </p:cNvSpPr>
          <p:nvPr>
            <p:ph type="ctrTitle"/>
          </p:nvPr>
        </p:nvSpPr>
        <p:spPr>
          <a:xfrm>
            <a:off x="1799288" y="1296162"/>
            <a:ext cx="7916864" cy="874014"/>
          </a:xfrm>
        </p:spPr>
        <p:txBody>
          <a:bodyPr anchor="t" anchorCtr="0">
            <a:normAutofit/>
          </a:bodyPr>
          <a:lstStyle>
            <a:lvl1pPr algn="l">
              <a:defRPr sz="2999"/>
            </a:lvl1pPr>
          </a:lstStyle>
          <a:p>
            <a:r>
              <a:rPr lang="nb-NO"/>
              <a:t>Klikk for å redigere tittelstil</a:t>
            </a:r>
            <a:endParaRPr lang="nb-NO" dirty="0"/>
          </a:p>
        </p:txBody>
      </p:sp>
      <p:sp>
        <p:nvSpPr>
          <p:cNvPr id="3" name="Undertittel 2"/>
          <p:cNvSpPr>
            <a:spLocks noGrp="1"/>
          </p:cNvSpPr>
          <p:nvPr>
            <p:ph type="subTitle" idx="1" hasCustomPrompt="1"/>
          </p:nvPr>
        </p:nvSpPr>
        <p:spPr>
          <a:xfrm>
            <a:off x="1799288" y="2358296"/>
            <a:ext cx="7916864" cy="555593"/>
          </a:xfrm>
        </p:spPr>
        <p:txBody>
          <a:bodyPr>
            <a:normAutofit/>
          </a:bodyPr>
          <a:lstStyle>
            <a:lvl1pPr marL="0" indent="0" algn="l">
              <a:buNone/>
              <a:defRPr sz="1399">
                <a:solidFill>
                  <a:schemeClr val="tx2"/>
                </a:solidFill>
              </a:defRPr>
            </a:lvl1pPr>
            <a:lvl2pPr marL="456971" indent="0" algn="ctr">
              <a:buNone/>
              <a:defRPr sz="1999"/>
            </a:lvl2pPr>
            <a:lvl3pPr marL="913943" indent="0" algn="ctr">
              <a:buNone/>
              <a:defRPr sz="1799"/>
            </a:lvl3pPr>
            <a:lvl4pPr marL="1370914" indent="0" algn="ctr">
              <a:buNone/>
              <a:defRPr sz="1599"/>
            </a:lvl4pPr>
            <a:lvl5pPr marL="1827886" indent="0" algn="ctr">
              <a:buNone/>
              <a:defRPr sz="1599"/>
            </a:lvl5pPr>
            <a:lvl6pPr marL="2284857" indent="0" algn="ctr">
              <a:buNone/>
              <a:defRPr sz="1599"/>
            </a:lvl6pPr>
            <a:lvl7pPr marL="2741828" indent="0" algn="ctr">
              <a:buNone/>
              <a:defRPr sz="1599"/>
            </a:lvl7pPr>
            <a:lvl8pPr marL="3198800" indent="0" algn="ctr">
              <a:buNone/>
              <a:defRPr sz="1599"/>
            </a:lvl8pPr>
            <a:lvl9pPr marL="3655771" indent="0" algn="ctr">
              <a:buNone/>
              <a:defRPr sz="1599"/>
            </a:lvl9pPr>
          </a:lstStyle>
          <a:p>
            <a:r>
              <a:rPr lang="nb-NO" dirty="0"/>
              <a:t>Undertittel / Dato</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pic>
        <p:nvPicPr>
          <p:cNvPr id="7" name="Bild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6800" cy="6865200"/>
          </a:xfrm>
          <a:prstGeom prst="rect">
            <a:avLst/>
          </a:prstGeom>
        </p:spPr>
      </p:pic>
      <p:sp>
        <p:nvSpPr>
          <p:cNvPr id="2" name="Tittel 1"/>
          <p:cNvSpPr>
            <a:spLocks noGrp="1"/>
          </p:cNvSpPr>
          <p:nvPr>
            <p:ph type="title"/>
          </p:nvPr>
        </p:nvSpPr>
        <p:spPr>
          <a:xfrm>
            <a:off x="1385453" y="1890236"/>
            <a:ext cx="5880980" cy="1484566"/>
          </a:xfrm>
        </p:spPr>
        <p:txBody>
          <a:bodyPr anchor="t" anchorCtr="0">
            <a:normAutofit/>
          </a:bodyPr>
          <a:lstStyle>
            <a:lvl1pPr>
              <a:defRPr sz="2599"/>
            </a:lvl1pPr>
          </a:lstStyle>
          <a:p>
            <a:r>
              <a:rPr lang="nb-NO"/>
              <a:t>Klikk for å redigere tittelstil</a:t>
            </a:r>
            <a:endParaRPr lang="nb-NO" dirty="0"/>
          </a:p>
        </p:txBody>
      </p:sp>
    </p:spTree>
    <p:extLst>
      <p:ext uri="{BB962C8B-B14F-4D97-AF65-F5344CB8AC3E}">
        <p14:creationId xmlns:p14="http://schemas.microsoft.com/office/powerpoint/2010/main" val="25841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pPr/>
              <a:t>‹#›</a:t>
            </a:fld>
            <a:endParaRPr lang="nb-NO"/>
          </a:p>
        </p:txBody>
      </p:sp>
      <p:sp>
        <p:nvSpPr>
          <p:cNvPr id="8" name="Tittel 7"/>
          <p:cNvSpPr>
            <a:spLocks noGrp="1"/>
          </p:cNvSpPr>
          <p:nvPr>
            <p:ph type="title"/>
          </p:nvPr>
        </p:nvSpPr>
        <p:spPr>
          <a:xfrm>
            <a:off x="791685" y="792100"/>
            <a:ext cx="5760720" cy="693801"/>
          </a:xfrm>
        </p:spPr>
        <p:txBody>
          <a:bodyPr/>
          <a:lstStyle/>
          <a:p>
            <a:r>
              <a:rPr lang="nb-NO"/>
              <a:t>Klikk for å redigere tittelstil</a:t>
            </a:r>
          </a:p>
        </p:txBody>
      </p:sp>
      <p:sp>
        <p:nvSpPr>
          <p:cNvPr id="2" name="Plassholder for bilde 1"/>
          <p:cNvSpPr>
            <a:spLocks noGrp="1"/>
          </p:cNvSpPr>
          <p:nvPr>
            <p:ph type="pic" sz="quarter" idx="13"/>
          </p:nvPr>
        </p:nvSpPr>
        <p:spPr>
          <a:xfrm>
            <a:off x="6812052" y="792099"/>
            <a:ext cx="4482560" cy="4608576"/>
          </a:xfrm>
          <a:prstGeom prst="rect">
            <a:avLst/>
          </a:prstGeom>
          <a:solidFill>
            <a:schemeClr val="accent6"/>
          </a:solidFill>
        </p:spPr>
        <p:txBody>
          <a:bodyPr lIns="0" tIns="720000" rIns="0" bIns="0" anchor="t" anchorCtr="1"/>
          <a:lstStyle>
            <a:lvl1pPr marL="0" indent="0">
              <a:buFont typeface="Arial" panose="020B0604020202020204" pitchFamily="34" charset="0"/>
              <a:buNone/>
              <a:defRPr/>
            </a:lvl1pPr>
          </a:lstStyle>
          <a:p>
            <a:r>
              <a:rPr lang="nb-NO"/>
              <a:t>Klikk ikonet for å legge til et bilde</a:t>
            </a:r>
          </a:p>
        </p:txBody>
      </p:sp>
      <p:sp>
        <p:nvSpPr>
          <p:cNvPr id="9" name="Plassholder for tekst 8"/>
          <p:cNvSpPr>
            <a:spLocks noGrp="1"/>
          </p:cNvSpPr>
          <p:nvPr>
            <p:ph type="body" sz="quarter" idx="14"/>
          </p:nvPr>
        </p:nvSpPr>
        <p:spPr>
          <a:xfrm>
            <a:off x="792099" y="1926241"/>
            <a:ext cx="5760720" cy="3474434"/>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041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slide">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pPr/>
              <a:t>‹#›</a:t>
            </a:fld>
            <a:endParaRPr lang="nb-NO"/>
          </a:p>
        </p:txBody>
      </p:sp>
      <p:sp>
        <p:nvSpPr>
          <p:cNvPr id="8" name="Tittel 7"/>
          <p:cNvSpPr>
            <a:spLocks noGrp="1"/>
          </p:cNvSpPr>
          <p:nvPr>
            <p:ph type="title"/>
          </p:nvPr>
        </p:nvSpPr>
        <p:spPr>
          <a:xfrm>
            <a:off x="791685" y="792101"/>
            <a:ext cx="10513314" cy="504063"/>
          </a:xfrm>
        </p:spPr>
        <p:txBody>
          <a:bodyPr/>
          <a:lstStyle/>
          <a:p>
            <a:r>
              <a:rPr lang="nb-NO"/>
              <a:t>Klikk for å redigere tittelstil</a:t>
            </a:r>
          </a:p>
        </p:txBody>
      </p:sp>
      <p:sp>
        <p:nvSpPr>
          <p:cNvPr id="2" name="Plassholder for diagram 1"/>
          <p:cNvSpPr>
            <a:spLocks noGrp="1"/>
          </p:cNvSpPr>
          <p:nvPr>
            <p:ph type="chart" sz="quarter" idx="13"/>
          </p:nvPr>
        </p:nvSpPr>
        <p:spPr>
          <a:xfrm>
            <a:off x="792099" y="1494187"/>
            <a:ext cx="3600450" cy="2628329"/>
          </a:xfrm>
          <a:prstGeom prst="rect">
            <a:avLst/>
          </a:prstGeom>
        </p:spPr>
        <p:txBody>
          <a:bodyPr lIns="0" tIns="540000" rIns="0" bIns="0" anchor="t" anchorCtr="1"/>
          <a:lstStyle>
            <a:lvl1pPr marL="0" indent="0">
              <a:buFont typeface="Arial" panose="020B0604020202020204" pitchFamily="34" charset="0"/>
              <a:buNone/>
              <a:defRPr sz="1200"/>
            </a:lvl1pPr>
          </a:lstStyle>
          <a:p>
            <a:r>
              <a:rPr lang="nb-NO"/>
              <a:t>Klikk ikonet for å legge til et diagram</a:t>
            </a:r>
          </a:p>
        </p:txBody>
      </p:sp>
      <p:sp>
        <p:nvSpPr>
          <p:cNvPr id="9" name="Plassholder for diagram 8"/>
          <p:cNvSpPr>
            <a:spLocks noGrp="1"/>
          </p:cNvSpPr>
          <p:nvPr>
            <p:ph type="chart" sz="quarter" idx="14"/>
          </p:nvPr>
        </p:nvSpPr>
        <p:spPr>
          <a:xfrm>
            <a:off x="4572572" y="1494187"/>
            <a:ext cx="3600450" cy="2628329"/>
          </a:xfrm>
          <a:prstGeom prst="rect">
            <a:avLst/>
          </a:prstGeom>
        </p:spPr>
        <p:txBody>
          <a:bodyPr lIns="0" tIns="540000" rIns="0" bIns="0" anchor="t" anchorCtr="1"/>
          <a:lstStyle>
            <a:lvl1pPr marL="0" indent="0">
              <a:buFont typeface="Arial" panose="020B0604020202020204" pitchFamily="34" charset="0"/>
              <a:buNone/>
              <a:defRPr sz="1200"/>
            </a:lvl1pPr>
          </a:lstStyle>
          <a:p>
            <a:r>
              <a:rPr lang="nb-NO"/>
              <a:t>Klikk ikonet for å legge til et diagram</a:t>
            </a:r>
          </a:p>
        </p:txBody>
      </p:sp>
      <p:sp>
        <p:nvSpPr>
          <p:cNvPr id="11" name="Plassholder for tekst 10"/>
          <p:cNvSpPr>
            <a:spLocks noGrp="1"/>
          </p:cNvSpPr>
          <p:nvPr>
            <p:ph type="body" sz="quarter" idx="15"/>
          </p:nvPr>
        </p:nvSpPr>
        <p:spPr>
          <a:xfrm>
            <a:off x="791685" y="4302538"/>
            <a:ext cx="3600450" cy="1304925"/>
          </a:xfrm>
        </p:spPr>
        <p:txBody>
          <a:bodyPr/>
          <a:lstStyle>
            <a:lvl1pPr marL="306000" indent="-306000">
              <a:defRPr sz="1200"/>
            </a:lvl1pPr>
          </a:lstStyle>
          <a:p>
            <a:pPr lvl="0"/>
            <a:r>
              <a:rPr lang="nb-NO"/>
              <a:t>Klikk for å redigere tekststiler i malen</a:t>
            </a:r>
          </a:p>
        </p:txBody>
      </p:sp>
      <p:sp>
        <p:nvSpPr>
          <p:cNvPr id="13" name="Plassholder for tekst 12"/>
          <p:cNvSpPr>
            <a:spLocks noGrp="1"/>
          </p:cNvSpPr>
          <p:nvPr>
            <p:ph type="body" sz="quarter" idx="16"/>
          </p:nvPr>
        </p:nvSpPr>
        <p:spPr>
          <a:xfrm>
            <a:off x="4572572" y="4302538"/>
            <a:ext cx="3600450" cy="1328738"/>
          </a:xfrm>
        </p:spPr>
        <p:txBody>
          <a:bodyPr/>
          <a:lstStyle>
            <a:lvl1pPr marL="306000" indent="-306000">
              <a:defRPr sz="1200"/>
            </a:lvl1pPr>
          </a:lstStyle>
          <a:p>
            <a:pPr lvl="0"/>
            <a:r>
              <a:rPr lang="nb-NO"/>
              <a:t>Klikk for å redigere tekststiler i malen</a:t>
            </a:r>
          </a:p>
        </p:txBody>
      </p:sp>
    </p:spTree>
    <p:extLst>
      <p:ext uri="{BB962C8B-B14F-4D97-AF65-F5344CB8AC3E}">
        <p14:creationId xmlns:p14="http://schemas.microsoft.com/office/powerpoint/2010/main" val="334293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92099" y="1926241"/>
            <a:ext cx="5040630" cy="36004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4369" y="1926241"/>
            <a:ext cx="5040630" cy="36004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pPr/>
              <a:t>‹#›</a:t>
            </a:fld>
            <a:endParaRPr lang="nb-NO"/>
          </a:p>
        </p:txBody>
      </p:sp>
      <p:sp>
        <p:nvSpPr>
          <p:cNvPr id="8" name="Tittel 7"/>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21327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92099" y="1926242"/>
            <a:ext cx="5040630" cy="540068"/>
          </a:xfrm>
        </p:spPr>
        <p:txBody>
          <a:bodyPr anchor="t" anchorCtr="0">
            <a:normAutofit/>
          </a:bodyPr>
          <a:lstStyle>
            <a:lvl1pPr marL="0" indent="0">
              <a:buNone/>
              <a:defRPr sz="2000"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nb-NO"/>
              <a:t>Klikk for å redigere tekststiler i malen</a:t>
            </a:r>
          </a:p>
        </p:txBody>
      </p:sp>
      <p:sp>
        <p:nvSpPr>
          <p:cNvPr id="4" name="Plassholder for innhold 3"/>
          <p:cNvSpPr>
            <a:spLocks noGrp="1"/>
          </p:cNvSpPr>
          <p:nvPr>
            <p:ph sz="half" idx="2"/>
          </p:nvPr>
        </p:nvSpPr>
        <p:spPr>
          <a:xfrm>
            <a:off x="791685" y="2466310"/>
            <a:ext cx="5040630" cy="30603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64369" y="1926242"/>
            <a:ext cx="5040630" cy="540068"/>
          </a:xfrm>
        </p:spPr>
        <p:txBody>
          <a:bodyPr anchor="t" anchorCtr="0">
            <a:normAutofit/>
          </a:bodyPr>
          <a:lstStyle>
            <a:lvl1pPr marL="0" indent="0">
              <a:buNone/>
              <a:defRPr sz="2000"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nb-NO"/>
              <a:t>Klikk for å redigere tekststiler i malen</a:t>
            </a:r>
          </a:p>
        </p:txBody>
      </p:sp>
      <p:sp>
        <p:nvSpPr>
          <p:cNvPr id="6" name="Plassholder for innhold 5"/>
          <p:cNvSpPr>
            <a:spLocks noGrp="1"/>
          </p:cNvSpPr>
          <p:nvPr>
            <p:ph sz="quarter" idx="4"/>
          </p:nvPr>
        </p:nvSpPr>
        <p:spPr>
          <a:xfrm>
            <a:off x="6264369" y="2466310"/>
            <a:ext cx="5040630" cy="306038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pPr/>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vslutningsslid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8697" cy="6865200"/>
          </a:xfrm>
          <a:prstGeom prst="rect">
            <a:avLst/>
          </a:prstGeom>
        </p:spPr>
      </p:pic>
      <p:sp>
        <p:nvSpPr>
          <p:cNvPr id="2" name="Tittel 1"/>
          <p:cNvSpPr>
            <a:spLocks noGrp="1"/>
          </p:cNvSpPr>
          <p:nvPr>
            <p:ph type="title"/>
          </p:nvPr>
        </p:nvSpPr>
        <p:spPr>
          <a:xfrm>
            <a:off x="1548195" y="3420428"/>
            <a:ext cx="5023294" cy="1029652"/>
          </a:xfrm>
        </p:spPr>
        <p:txBody>
          <a:bodyPr>
            <a:normAutofit/>
          </a:bodyPr>
          <a:lstStyle>
            <a:lvl1pPr>
              <a:defRPr sz="3000" cap="all" baseline="0">
                <a:solidFill>
                  <a:schemeClr val="tx2"/>
                </a:solidFill>
              </a:defRPr>
            </a:lvl1pPr>
          </a:lstStyle>
          <a:p>
            <a:r>
              <a:rPr lang="nb-NO"/>
              <a:t>Klikk for å redigere tittelstil</a:t>
            </a:r>
            <a:endParaRPr lang="nb-NO" dirty="0"/>
          </a:p>
        </p:txBody>
      </p:sp>
    </p:spTree>
    <p:extLst>
      <p:ext uri="{BB962C8B-B14F-4D97-AF65-F5344CB8AC3E}">
        <p14:creationId xmlns:p14="http://schemas.microsoft.com/office/powerpoint/2010/main" val="181386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pPr/>
              <a:t>17.09.2018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5957888"/>
            <a:ext cx="12185650" cy="900113"/>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nb-NO" sz="1799" dirty="0"/>
          </a:p>
        </p:txBody>
      </p:sp>
      <p:sp>
        <p:nvSpPr>
          <p:cNvPr id="2" name="Plassholder for tittel 1"/>
          <p:cNvSpPr>
            <a:spLocks noGrp="1"/>
          </p:cNvSpPr>
          <p:nvPr>
            <p:ph type="title"/>
          </p:nvPr>
        </p:nvSpPr>
        <p:spPr>
          <a:xfrm>
            <a:off x="791685" y="792100"/>
            <a:ext cx="10513314" cy="693801"/>
          </a:xfrm>
          <a:prstGeom prst="rect">
            <a:avLst/>
          </a:prstGeom>
        </p:spPr>
        <p:txBody>
          <a:bodyPr vert="horz" lIns="0" tIns="0" rIns="0" bIns="0"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91686" y="1926241"/>
            <a:ext cx="10513314" cy="360045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91687" y="6340145"/>
            <a:ext cx="845780" cy="184666"/>
          </a:xfrm>
          <a:prstGeom prst="rect">
            <a:avLst/>
          </a:prstGeom>
        </p:spPr>
        <p:txBody>
          <a:bodyPr vert="horz" lIns="0" tIns="0" rIns="0" bIns="0" rtlCol="0" anchor="b" anchorCtr="0">
            <a:normAutofit/>
          </a:bodyPr>
          <a:lstStyle>
            <a:lvl1pPr algn="l">
              <a:defRPr sz="1199">
                <a:solidFill>
                  <a:schemeClr val="tx2"/>
                </a:solidFill>
              </a:defRPr>
            </a:lvl1pPr>
          </a:lstStyle>
          <a:p>
            <a:fld id="{983651F3-9B16-40C6-B209-3688FC9C95F6}" type="datetimeFigureOut">
              <a:rPr lang="nb-NO" smtClean="0"/>
              <a:pPr/>
              <a:t>17.09.2018</a:t>
            </a:fld>
            <a:endParaRPr lang="nb-NO" dirty="0"/>
          </a:p>
        </p:txBody>
      </p:sp>
      <p:sp>
        <p:nvSpPr>
          <p:cNvPr id="5" name="Plassholder for bunntekst 4"/>
          <p:cNvSpPr>
            <a:spLocks noGrp="1"/>
          </p:cNvSpPr>
          <p:nvPr>
            <p:ph type="ftr" sz="quarter" idx="3"/>
          </p:nvPr>
        </p:nvSpPr>
        <p:spPr>
          <a:xfrm>
            <a:off x="2254947" y="6340145"/>
            <a:ext cx="5038005" cy="184666"/>
          </a:xfrm>
          <a:prstGeom prst="rect">
            <a:avLst/>
          </a:prstGeom>
        </p:spPr>
        <p:txBody>
          <a:bodyPr vert="horz" lIns="0" tIns="0" rIns="0" bIns="0" rtlCol="0" anchor="b" anchorCtr="0">
            <a:normAutofit/>
          </a:bodyPr>
          <a:lstStyle>
            <a:lvl1pPr algn="ctr">
              <a:defRPr sz="1199">
                <a:solidFill>
                  <a:schemeClr val="tx2"/>
                </a:solidFill>
              </a:defRPr>
            </a:lvl1pPr>
          </a:lstStyle>
          <a:p>
            <a:endParaRPr lang="nb-NO" dirty="0"/>
          </a:p>
        </p:txBody>
      </p:sp>
      <p:sp>
        <p:nvSpPr>
          <p:cNvPr id="6" name="Plassholder for lysbildenummer 5"/>
          <p:cNvSpPr>
            <a:spLocks noGrp="1"/>
          </p:cNvSpPr>
          <p:nvPr>
            <p:ph type="sldNum" sz="quarter" idx="4"/>
          </p:nvPr>
        </p:nvSpPr>
        <p:spPr>
          <a:xfrm>
            <a:off x="8293992" y="6340146"/>
            <a:ext cx="308650" cy="182575"/>
          </a:xfrm>
          <a:prstGeom prst="rect">
            <a:avLst/>
          </a:prstGeom>
        </p:spPr>
        <p:txBody>
          <a:bodyPr vert="horz" lIns="0" tIns="0" rIns="0" bIns="0" rtlCol="0" anchor="b" anchorCtr="0">
            <a:normAutofit/>
          </a:bodyPr>
          <a:lstStyle>
            <a:lvl1pPr algn="r">
              <a:defRPr sz="1199">
                <a:solidFill>
                  <a:schemeClr val="tx2"/>
                </a:solidFill>
              </a:defRPr>
            </a:lvl1pPr>
          </a:lstStyle>
          <a:p>
            <a:fld id="{5751DFAA-887F-4071-8EAD-E8CA316FCF06}" type="slidenum">
              <a:rPr lang="nb-NO" smtClean="0"/>
              <a:pPr/>
              <a:t>‹#›</a:t>
            </a:fld>
            <a:endParaRPr lang="nb-NO"/>
          </a:p>
        </p:txBody>
      </p:sp>
      <p:pic>
        <p:nvPicPr>
          <p:cNvPr id="7" name="Bil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945219" y="6097350"/>
            <a:ext cx="3240431" cy="760651"/>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8" r:id="rId5"/>
    <p:sldLayoutId id="2147483652" r:id="rId6"/>
    <p:sldLayoutId id="2147483653" r:id="rId7"/>
    <p:sldLayoutId id="2147483656" r:id="rId8"/>
    <p:sldLayoutId id="2147483654" r:id="rId9"/>
    <p:sldLayoutId id="2147483655" r:id="rId10"/>
  </p:sldLayoutIdLst>
  <p:txStyles>
    <p:titleStyle>
      <a:lvl1pPr algn="l" defTabSz="913943" rtl="0" eaLnBrk="1" latinLnBrk="0" hangingPunct="1">
        <a:lnSpc>
          <a:spcPct val="90000"/>
        </a:lnSpc>
        <a:spcBef>
          <a:spcPct val="0"/>
        </a:spcBef>
        <a:buNone/>
        <a:defRPr sz="2399" b="1" kern="1200">
          <a:solidFill>
            <a:schemeClr val="tx1"/>
          </a:solidFill>
          <a:latin typeface="+mj-lt"/>
          <a:ea typeface="+mj-ea"/>
          <a:cs typeface="+mj-cs"/>
        </a:defRPr>
      </a:lvl1pPr>
    </p:titleStyle>
    <p:bodyStyle>
      <a:lvl1pPr marL="449775" indent="-449775" algn="l" defTabSz="913943" rtl="0" eaLnBrk="1" latinLnBrk="0" hangingPunct="1">
        <a:lnSpc>
          <a:spcPct val="90000"/>
        </a:lnSpc>
        <a:spcBef>
          <a:spcPts val="999"/>
        </a:spcBef>
        <a:buFontTx/>
        <a:buBlip>
          <a:blip r:embed="rId13"/>
        </a:buBlip>
        <a:defRPr sz="1799" kern="1200">
          <a:solidFill>
            <a:schemeClr val="tx2"/>
          </a:solidFill>
          <a:latin typeface="+mn-lt"/>
          <a:ea typeface="+mn-ea"/>
          <a:cs typeface="+mn-cs"/>
        </a:defRPr>
      </a:lvl1pPr>
      <a:lvl2pPr marL="1151424" indent="-359820" algn="l" defTabSz="913943" rtl="0" eaLnBrk="1" latinLnBrk="0" hangingPunct="1">
        <a:lnSpc>
          <a:spcPct val="90000"/>
        </a:lnSpc>
        <a:spcBef>
          <a:spcPts val="500"/>
        </a:spcBef>
        <a:buFont typeface="Arial" panose="020B0604020202020204" pitchFamily="34" charset="0"/>
        <a:buChar char="‒"/>
        <a:defRPr sz="1599" kern="1200">
          <a:solidFill>
            <a:schemeClr val="tx2"/>
          </a:solidFill>
          <a:latin typeface="+mn-lt"/>
          <a:ea typeface="+mn-ea"/>
          <a:cs typeface="+mn-cs"/>
        </a:defRPr>
      </a:lvl2pPr>
      <a:lvl3pPr marL="1493253" indent="-125937" algn="l" defTabSz="913943" rtl="0" eaLnBrk="1" latinLnBrk="0" hangingPunct="1">
        <a:lnSpc>
          <a:spcPct val="90000"/>
        </a:lnSpc>
        <a:spcBef>
          <a:spcPts val="500"/>
        </a:spcBef>
        <a:buFont typeface="Arial" panose="020B0604020202020204" pitchFamily="34" charset="0"/>
        <a:buChar char="•"/>
        <a:defRPr sz="1599" kern="1200">
          <a:solidFill>
            <a:schemeClr val="tx2"/>
          </a:solidFill>
          <a:latin typeface="+mn-lt"/>
          <a:ea typeface="+mn-ea"/>
          <a:cs typeface="+mn-cs"/>
        </a:defRPr>
      </a:lvl3pPr>
      <a:lvl4pPr marL="1943028" indent="-125937" algn="l" defTabSz="913943" rtl="0" eaLnBrk="1" latinLnBrk="0" hangingPunct="1">
        <a:lnSpc>
          <a:spcPct val="90000"/>
        </a:lnSpc>
        <a:spcBef>
          <a:spcPts val="500"/>
        </a:spcBef>
        <a:buFont typeface="Arial" panose="020B0604020202020204" pitchFamily="34" charset="0"/>
        <a:buChar char="•"/>
        <a:defRPr sz="1399" kern="1200">
          <a:solidFill>
            <a:schemeClr val="tx2"/>
          </a:solidFill>
          <a:latin typeface="+mn-lt"/>
          <a:ea typeface="+mn-ea"/>
          <a:cs typeface="+mn-cs"/>
        </a:defRPr>
      </a:lvl4pPr>
      <a:lvl5pPr marL="2392803" indent="-125937" algn="l" defTabSz="913943" rtl="0" eaLnBrk="1" latinLnBrk="0" hangingPunct="1">
        <a:lnSpc>
          <a:spcPct val="90000"/>
        </a:lnSpc>
        <a:spcBef>
          <a:spcPts val="500"/>
        </a:spcBef>
        <a:buFont typeface="Arial" panose="020B0604020202020204" pitchFamily="34" charset="0"/>
        <a:buChar char="•"/>
        <a:defRPr sz="1399" kern="1200">
          <a:solidFill>
            <a:schemeClr val="tx2"/>
          </a:solidFill>
          <a:latin typeface="+mn-lt"/>
          <a:ea typeface="+mn-ea"/>
          <a:cs typeface="+mn-cs"/>
        </a:defRPr>
      </a:lvl5pPr>
      <a:lvl6pPr marL="2513343"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14"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286"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257" indent="-228486" algn="l" defTabSz="91394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no/url?sa=i&amp;rct=j&amp;q=&amp;esrc=s&amp;source=images&amp;cd=&amp;cad=rja&amp;uact=8&amp;ved=0ahUKEwj084qsoLzOAhXIHJoKHd7IA3QQjRwIBw&amp;url=https://disqus.com/home/channel/smoshcommunityanimated/discussion/channel-smoshcommunityanimated/random_mania_boring/&amp;bvm=bv.129422649,d.bGs&amp;psig=AFQjCNHQJBPRuMml0yZXdUH59PqRVvrv8A&amp;ust=147110407975156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NOU.jpg"/>
          <p:cNvPicPr>
            <a:picLocks noChangeAspect="1"/>
          </p:cNvPicPr>
          <p:nvPr/>
        </p:nvPicPr>
        <p:blipFill>
          <a:blip r:embed="rId3" cstate="print"/>
          <a:srcRect r="14672" b="41818"/>
          <a:stretch>
            <a:fillRect/>
          </a:stretch>
        </p:blipFill>
        <p:spPr>
          <a:xfrm>
            <a:off x="0" y="0"/>
            <a:ext cx="12185650" cy="6858000"/>
          </a:xfrm>
          <a:prstGeom prst="rect">
            <a:avLst/>
          </a:prstGeom>
        </p:spPr>
      </p:pic>
      <p:sp>
        <p:nvSpPr>
          <p:cNvPr id="4" name="Undertittel 4"/>
          <p:cNvSpPr>
            <a:spLocks noGrp="1"/>
          </p:cNvSpPr>
          <p:nvPr>
            <p:ph type="subTitle" idx="1"/>
          </p:nvPr>
        </p:nvSpPr>
        <p:spPr>
          <a:xfrm>
            <a:off x="341474" y="393197"/>
            <a:ext cx="7916864" cy="555593"/>
          </a:xfrm>
        </p:spPr>
        <p:txBody>
          <a:bodyPr>
            <a:normAutofit/>
          </a:bodyPr>
          <a:lstStyle/>
          <a:p>
            <a:r>
              <a:rPr lang="nb-NO" sz="2400" dirty="0">
                <a:solidFill>
                  <a:srgbClr val="28B67A"/>
                </a:solidFill>
              </a:rPr>
              <a:t>Utvalgsleder Jan Sivert Jøsendal</a:t>
            </a:r>
          </a:p>
        </p:txBody>
      </p:sp>
      <p:sp>
        <p:nvSpPr>
          <p:cNvPr id="5" name="Tittel 3"/>
          <p:cNvSpPr txBox="1">
            <a:spLocks/>
          </p:cNvSpPr>
          <p:nvPr/>
        </p:nvSpPr>
        <p:spPr>
          <a:xfrm>
            <a:off x="5707117" y="6470720"/>
            <a:ext cx="6781705" cy="387280"/>
          </a:xfrm>
          <a:prstGeom prst="rect">
            <a:avLst/>
          </a:prstGeom>
        </p:spPr>
        <p:txBody>
          <a:bodyPr vert="horz" lIns="0" tIns="0" rIns="0" bIns="0" rtlCol="0" anchor="t" anchorCtr="0">
            <a:noAutofit/>
          </a:bodyPr>
          <a:lstStyle/>
          <a:p>
            <a:pPr marL="0" marR="0" lvl="0" indent="0" algn="l" defTabSz="913943" rtl="0" eaLnBrk="1" fontAlgn="auto" latinLnBrk="0" hangingPunct="1">
              <a:lnSpc>
                <a:spcPct val="90000"/>
              </a:lnSpc>
              <a:spcBef>
                <a:spcPct val="0"/>
              </a:spcBef>
              <a:spcAft>
                <a:spcPts val="0"/>
              </a:spcAft>
              <a:buClrTx/>
              <a:buSzTx/>
              <a:buFontTx/>
              <a:buNone/>
              <a:tabLst/>
              <a:defRPr/>
            </a:pPr>
            <a:r>
              <a:rPr lang="nb-NO" sz="2000" dirty="0">
                <a:solidFill>
                  <a:srgbClr val="28B67A"/>
                </a:solidFill>
                <a:latin typeface="+mj-lt"/>
                <a:ea typeface="+mj-ea"/>
                <a:cs typeface="+mj-cs"/>
              </a:rPr>
              <a:t>Nordisk foreldrekonferanse, 14. september 2018</a:t>
            </a: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br>
              <a:rPr kumimoji="0" lang="nb-NO" sz="2000" i="0" u="none" strike="noStrike" kern="1200" cap="none" spc="0" normalizeH="0" baseline="0" noProof="0" dirty="0">
                <a:ln>
                  <a:noFill/>
                </a:ln>
                <a:solidFill>
                  <a:srgbClr val="28B67A"/>
                </a:solidFill>
                <a:effectLst/>
                <a:uLnTx/>
                <a:uFillTx/>
                <a:latin typeface="+mj-lt"/>
                <a:ea typeface="+mj-ea"/>
                <a:cs typeface="+mj-cs"/>
              </a:rPr>
            </a:br>
            <a:endParaRPr kumimoji="0" lang="nb-NO" sz="2000" i="0" u="none" strike="noStrike" kern="1200" cap="none" spc="0" normalizeH="0" baseline="0" noProof="0" dirty="0">
              <a:ln>
                <a:noFill/>
              </a:ln>
              <a:solidFill>
                <a:srgbClr val="28B67A"/>
              </a:solidFill>
              <a:effectLst/>
              <a:uLnTx/>
              <a:uFillTx/>
              <a:latin typeface="+mj-lt"/>
              <a:ea typeface="+mj-ea"/>
              <a:cs typeface="+mj-cs"/>
            </a:endParaRPr>
          </a:p>
        </p:txBody>
      </p:sp>
    </p:spTree>
    <p:extLst>
      <p:ext uri="{BB962C8B-B14F-4D97-AF65-F5344CB8AC3E}">
        <p14:creationId xmlns:p14="http://schemas.microsoft.com/office/powerpoint/2010/main" val="15463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38361" y="876786"/>
            <a:ext cx="10901816" cy="523220"/>
          </a:xfrm>
          <a:prstGeom prst="rect">
            <a:avLst/>
          </a:prstGeom>
        </p:spPr>
        <p:txBody>
          <a:bodyPr wrap="square">
            <a:spAutoFit/>
          </a:bodyPr>
          <a:lstStyle/>
          <a:p>
            <a:r>
              <a:rPr lang="nb-NO" sz="2800" dirty="0">
                <a:solidFill>
                  <a:srgbClr val="002060"/>
                </a:solidFill>
              </a:rPr>
              <a:t>Innhold</a:t>
            </a:r>
          </a:p>
        </p:txBody>
      </p:sp>
      <p:sp>
        <p:nvSpPr>
          <p:cNvPr id="4" name="Plassholder for innhold 2"/>
          <p:cNvSpPr txBox="1">
            <a:spLocks/>
          </p:cNvSpPr>
          <p:nvPr/>
        </p:nvSpPr>
        <p:spPr>
          <a:xfrm>
            <a:off x="694702" y="1717964"/>
            <a:ext cx="10513314" cy="3700886"/>
          </a:xfrm>
          <a:prstGeom prst="rect">
            <a:avLst/>
          </a:prstGeom>
        </p:spPr>
        <p:txBody>
          <a:bodyPr/>
          <a:lstStyle/>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err="1">
                <a:ln>
                  <a:noFill/>
                </a:ln>
                <a:solidFill>
                  <a:schemeClr val="tx2"/>
                </a:solidFill>
                <a:effectLst/>
                <a:uLnTx/>
                <a:uFillTx/>
                <a:latin typeface="+mn-lt"/>
                <a:ea typeface="+mn-ea"/>
                <a:cs typeface="+mn-cs"/>
              </a:rPr>
              <a:t>Hve</a:t>
            </a:r>
            <a:r>
              <a:rPr lang="nb-NO" sz="2400" dirty="0">
                <a:solidFill>
                  <a:schemeClr val="tx2"/>
                </a:solidFill>
              </a:rPr>
              <a:t>m er de?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1" i="0" u="none" strike="noStrike" kern="1200" cap="none" spc="0" normalizeH="0" baseline="0" noProof="0" dirty="0">
                <a:ln>
                  <a:noFill/>
                </a:ln>
                <a:solidFill>
                  <a:schemeClr val="tx2"/>
                </a:solidFill>
                <a:effectLst/>
                <a:uLnTx/>
                <a:uFillTx/>
                <a:latin typeface="+mn-lt"/>
                <a:ea typeface="+mn-ea"/>
                <a:cs typeface="+mn-cs"/>
              </a:rPr>
              <a:t>Hva skal vi kalle dem?</a:t>
            </a: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Hvordan opplever</a:t>
            </a:r>
            <a:r>
              <a:rPr kumimoji="0" lang="nb-NO" sz="2400" b="0" i="0" u="none" strike="noStrike" kern="1200" cap="none" spc="0" normalizeH="0" noProof="0" dirty="0">
                <a:ln>
                  <a:noFill/>
                </a:ln>
                <a:solidFill>
                  <a:schemeClr val="tx2"/>
                </a:solidFill>
                <a:effectLst/>
                <a:uLnTx/>
                <a:uFillTx/>
                <a:latin typeface="+mn-lt"/>
                <a:ea typeface="+mn-ea"/>
                <a:cs typeface="+mn-cs"/>
              </a:rPr>
              <a:t> de skolen?</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lang="nb-NO" sz="2400" dirty="0">
                <a:solidFill>
                  <a:schemeClr val="tx2"/>
                </a:solidFill>
              </a:rPr>
              <a:t>Hvordan kan skolen gi elevene økt læring?</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bør lokale</a:t>
            </a:r>
            <a:r>
              <a:rPr kumimoji="0" lang="nb-NO" sz="2400" b="0" i="0" u="none" strike="noStrike" kern="1200" cap="none" spc="0" normalizeH="0" noProof="0" dirty="0">
                <a:ln>
                  <a:noFill/>
                </a:ln>
                <a:solidFill>
                  <a:schemeClr val="tx2"/>
                </a:solidFill>
                <a:effectLst/>
                <a:uLnTx/>
                <a:uFillTx/>
                <a:latin typeface="+mn-lt"/>
                <a:ea typeface="+mn-ea"/>
                <a:cs typeface="+mn-cs"/>
              </a:rPr>
              <a:t> og nasjonale myndigheter gjøre?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endParaRPr kumimoji="0" lang="nb-NO" sz="1799"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ktangel 4"/>
          <p:cNvSpPr/>
          <p:nvPr/>
        </p:nvSpPr>
        <p:spPr>
          <a:xfrm>
            <a:off x="471055" y="2147470"/>
            <a:ext cx="11443854" cy="48490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rot="1014029">
            <a:off x="512975" y="1818818"/>
            <a:ext cx="3692548" cy="523220"/>
          </a:xfrm>
          <a:prstGeom prst="rect">
            <a:avLst/>
          </a:prstGeom>
          <a:noFill/>
        </p:spPr>
        <p:txBody>
          <a:bodyPr wrap="square" rtlCol="0">
            <a:spAutoFit/>
          </a:bodyPr>
          <a:lstStyle/>
          <a:p>
            <a:pPr algn="ctr"/>
            <a:r>
              <a:rPr lang="nb-NO" sz="2800" dirty="0">
                <a:solidFill>
                  <a:srgbClr val="0070C0"/>
                </a:solidFill>
              </a:rPr>
              <a:t>Evnerik</a:t>
            </a:r>
          </a:p>
        </p:txBody>
      </p:sp>
      <p:sp>
        <p:nvSpPr>
          <p:cNvPr id="3" name="TekstSylinder 2"/>
          <p:cNvSpPr txBox="1"/>
          <p:nvPr/>
        </p:nvSpPr>
        <p:spPr>
          <a:xfrm>
            <a:off x="3795240" y="1339938"/>
            <a:ext cx="4923397" cy="523220"/>
          </a:xfrm>
          <a:prstGeom prst="rect">
            <a:avLst/>
          </a:prstGeom>
          <a:noFill/>
        </p:spPr>
        <p:txBody>
          <a:bodyPr wrap="square" rtlCol="0">
            <a:spAutoFit/>
          </a:bodyPr>
          <a:lstStyle/>
          <a:p>
            <a:pPr algn="ctr"/>
            <a:r>
              <a:rPr lang="nb-NO" sz="2800" dirty="0" err="1">
                <a:solidFill>
                  <a:srgbClr val="00B050"/>
                </a:solidFill>
              </a:rPr>
              <a:t>Gifted</a:t>
            </a:r>
            <a:r>
              <a:rPr lang="nb-NO" sz="2800" dirty="0">
                <a:solidFill>
                  <a:srgbClr val="00B050"/>
                </a:solidFill>
              </a:rPr>
              <a:t> students</a:t>
            </a:r>
          </a:p>
        </p:txBody>
      </p:sp>
      <p:sp>
        <p:nvSpPr>
          <p:cNvPr id="4" name="TekstSylinder 3"/>
          <p:cNvSpPr txBox="1"/>
          <p:nvPr/>
        </p:nvSpPr>
        <p:spPr>
          <a:xfrm rot="20064515">
            <a:off x="439164" y="5030409"/>
            <a:ext cx="3692548" cy="523220"/>
          </a:xfrm>
          <a:prstGeom prst="rect">
            <a:avLst/>
          </a:prstGeom>
          <a:noFill/>
        </p:spPr>
        <p:txBody>
          <a:bodyPr wrap="square" rtlCol="0">
            <a:spAutoFit/>
          </a:bodyPr>
          <a:lstStyle/>
          <a:p>
            <a:pPr algn="ctr"/>
            <a:r>
              <a:rPr lang="nb-NO" sz="2800" dirty="0">
                <a:solidFill>
                  <a:srgbClr val="00B0F0"/>
                </a:solidFill>
              </a:rPr>
              <a:t>Talentfull</a:t>
            </a:r>
          </a:p>
        </p:txBody>
      </p:sp>
      <p:sp>
        <p:nvSpPr>
          <p:cNvPr id="5" name="TekstSylinder 4"/>
          <p:cNvSpPr txBox="1"/>
          <p:nvPr/>
        </p:nvSpPr>
        <p:spPr>
          <a:xfrm>
            <a:off x="3154681" y="4428870"/>
            <a:ext cx="5087511" cy="523220"/>
          </a:xfrm>
          <a:prstGeom prst="rect">
            <a:avLst/>
          </a:prstGeom>
          <a:noFill/>
        </p:spPr>
        <p:txBody>
          <a:bodyPr wrap="square" rtlCol="0">
            <a:spAutoFit/>
          </a:bodyPr>
          <a:lstStyle/>
          <a:p>
            <a:pPr algn="ctr"/>
            <a:r>
              <a:rPr lang="nb-NO" sz="2800" dirty="0">
                <a:solidFill>
                  <a:schemeClr val="accent3"/>
                </a:solidFill>
              </a:rPr>
              <a:t>Høyt presterende</a:t>
            </a:r>
          </a:p>
        </p:txBody>
      </p:sp>
      <p:sp>
        <p:nvSpPr>
          <p:cNvPr id="6" name="TekstSylinder 5"/>
          <p:cNvSpPr txBox="1"/>
          <p:nvPr/>
        </p:nvSpPr>
        <p:spPr>
          <a:xfrm rot="407943">
            <a:off x="6082910" y="2428744"/>
            <a:ext cx="6072190" cy="523220"/>
          </a:xfrm>
          <a:prstGeom prst="rect">
            <a:avLst/>
          </a:prstGeom>
          <a:noFill/>
        </p:spPr>
        <p:txBody>
          <a:bodyPr wrap="square" rtlCol="0">
            <a:spAutoFit/>
          </a:bodyPr>
          <a:lstStyle/>
          <a:p>
            <a:pPr algn="ctr"/>
            <a:r>
              <a:rPr lang="nb-NO" sz="2800" dirty="0" err="1">
                <a:solidFill>
                  <a:srgbClr val="B85A13"/>
                </a:solidFill>
              </a:rPr>
              <a:t>Gifted</a:t>
            </a:r>
            <a:r>
              <a:rPr lang="nb-NO" sz="2800" dirty="0">
                <a:solidFill>
                  <a:srgbClr val="B85A13"/>
                </a:solidFill>
              </a:rPr>
              <a:t> and </a:t>
            </a:r>
            <a:r>
              <a:rPr lang="nb-NO" sz="2800" dirty="0" err="1">
                <a:solidFill>
                  <a:srgbClr val="B85A13"/>
                </a:solidFill>
              </a:rPr>
              <a:t>talented</a:t>
            </a:r>
            <a:endParaRPr lang="nb-NO" sz="2800" dirty="0">
              <a:solidFill>
                <a:srgbClr val="B85A13"/>
              </a:solidFill>
            </a:endParaRPr>
          </a:p>
        </p:txBody>
      </p:sp>
      <p:sp>
        <p:nvSpPr>
          <p:cNvPr id="7" name="TekstSylinder 6"/>
          <p:cNvSpPr txBox="1"/>
          <p:nvPr/>
        </p:nvSpPr>
        <p:spPr>
          <a:xfrm>
            <a:off x="759145" y="360689"/>
            <a:ext cx="4923397" cy="523220"/>
          </a:xfrm>
          <a:prstGeom prst="rect">
            <a:avLst/>
          </a:prstGeom>
          <a:noFill/>
        </p:spPr>
        <p:txBody>
          <a:bodyPr wrap="square" rtlCol="0">
            <a:spAutoFit/>
          </a:bodyPr>
          <a:lstStyle/>
          <a:p>
            <a:pPr algn="ctr"/>
            <a:r>
              <a:rPr lang="nb-NO" sz="2800" dirty="0" err="1">
                <a:solidFill>
                  <a:schemeClr val="tx2"/>
                </a:solidFill>
              </a:rPr>
              <a:t>Gifted</a:t>
            </a:r>
            <a:r>
              <a:rPr lang="nb-NO" sz="2800" dirty="0">
                <a:solidFill>
                  <a:schemeClr val="tx2"/>
                </a:solidFill>
              </a:rPr>
              <a:t> </a:t>
            </a:r>
            <a:r>
              <a:rPr lang="nb-NO" sz="2800" dirty="0" err="1">
                <a:solidFill>
                  <a:schemeClr val="tx2"/>
                </a:solidFill>
              </a:rPr>
              <a:t>children</a:t>
            </a:r>
            <a:endParaRPr lang="nb-NO" sz="2800" dirty="0">
              <a:solidFill>
                <a:schemeClr val="tx2"/>
              </a:solidFill>
            </a:endParaRPr>
          </a:p>
        </p:txBody>
      </p:sp>
      <p:sp>
        <p:nvSpPr>
          <p:cNvPr id="8" name="TekstSylinder 7"/>
          <p:cNvSpPr txBox="1"/>
          <p:nvPr/>
        </p:nvSpPr>
        <p:spPr>
          <a:xfrm>
            <a:off x="2864467" y="5269683"/>
            <a:ext cx="7421893" cy="523220"/>
          </a:xfrm>
          <a:prstGeom prst="rect">
            <a:avLst/>
          </a:prstGeom>
          <a:noFill/>
        </p:spPr>
        <p:txBody>
          <a:bodyPr wrap="square" rtlCol="0">
            <a:spAutoFit/>
          </a:bodyPr>
          <a:lstStyle/>
          <a:p>
            <a:pPr algn="ctr"/>
            <a:r>
              <a:rPr lang="nb-NO" sz="2800" dirty="0" err="1">
                <a:solidFill>
                  <a:schemeClr val="tx2"/>
                </a:solidFill>
              </a:rPr>
              <a:t>Creatively</a:t>
            </a:r>
            <a:r>
              <a:rPr lang="nb-NO" sz="2800" dirty="0">
                <a:solidFill>
                  <a:schemeClr val="tx2"/>
                </a:solidFill>
              </a:rPr>
              <a:t> </a:t>
            </a:r>
            <a:r>
              <a:rPr lang="nb-NO" sz="2800" dirty="0" err="1">
                <a:solidFill>
                  <a:schemeClr val="tx2"/>
                </a:solidFill>
              </a:rPr>
              <a:t>gifted</a:t>
            </a:r>
            <a:r>
              <a:rPr lang="nb-NO" sz="2800" dirty="0">
                <a:solidFill>
                  <a:schemeClr val="tx2"/>
                </a:solidFill>
              </a:rPr>
              <a:t> students</a:t>
            </a:r>
          </a:p>
        </p:txBody>
      </p:sp>
      <p:sp>
        <p:nvSpPr>
          <p:cNvPr id="9" name="TekstSylinder 8"/>
          <p:cNvSpPr txBox="1"/>
          <p:nvPr/>
        </p:nvSpPr>
        <p:spPr>
          <a:xfrm>
            <a:off x="5320590" y="3880665"/>
            <a:ext cx="6865060" cy="523220"/>
          </a:xfrm>
          <a:prstGeom prst="rect">
            <a:avLst/>
          </a:prstGeom>
          <a:noFill/>
        </p:spPr>
        <p:txBody>
          <a:bodyPr wrap="square" rtlCol="0">
            <a:spAutoFit/>
          </a:bodyPr>
          <a:lstStyle/>
          <a:p>
            <a:pPr algn="ctr"/>
            <a:r>
              <a:rPr lang="nb-NO" sz="2800" dirty="0">
                <a:solidFill>
                  <a:schemeClr val="bg1">
                    <a:lumMod val="65000"/>
                  </a:schemeClr>
                </a:solidFill>
              </a:rPr>
              <a:t>Særskilt begavede elever</a:t>
            </a:r>
          </a:p>
        </p:txBody>
      </p:sp>
      <p:sp>
        <p:nvSpPr>
          <p:cNvPr id="10" name="TekstSylinder 9"/>
          <p:cNvSpPr txBox="1"/>
          <p:nvPr/>
        </p:nvSpPr>
        <p:spPr>
          <a:xfrm>
            <a:off x="6913392" y="295406"/>
            <a:ext cx="4513113" cy="523220"/>
          </a:xfrm>
          <a:prstGeom prst="rect">
            <a:avLst/>
          </a:prstGeom>
          <a:noFill/>
        </p:spPr>
        <p:txBody>
          <a:bodyPr wrap="square" rtlCol="0">
            <a:spAutoFit/>
          </a:bodyPr>
          <a:lstStyle/>
          <a:p>
            <a:pPr algn="ctr"/>
            <a:r>
              <a:rPr lang="nb-NO" sz="2800" dirty="0" err="1">
                <a:solidFill>
                  <a:srgbClr val="FF0000"/>
                </a:solidFill>
              </a:rPr>
              <a:t>High</a:t>
            </a:r>
            <a:r>
              <a:rPr lang="nb-NO" sz="2800" dirty="0">
                <a:solidFill>
                  <a:srgbClr val="FF0000"/>
                </a:solidFill>
              </a:rPr>
              <a:t> </a:t>
            </a:r>
            <a:r>
              <a:rPr lang="nb-NO" sz="2800" dirty="0" err="1">
                <a:solidFill>
                  <a:srgbClr val="FF0000"/>
                </a:solidFill>
              </a:rPr>
              <a:t>ability</a:t>
            </a:r>
            <a:endParaRPr lang="nb-NO" sz="2800" dirty="0">
              <a:solidFill>
                <a:srgbClr val="FF0000"/>
              </a:solidFill>
            </a:endParaRPr>
          </a:p>
        </p:txBody>
      </p:sp>
      <p:sp>
        <p:nvSpPr>
          <p:cNvPr id="11" name="TekstSylinder 10"/>
          <p:cNvSpPr txBox="1"/>
          <p:nvPr/>
        </p:nvSpPr>
        <p:spPr>
          <a:xfrm>
            <a:off x="0" y="3559567"/>
            <a:ext cx="6072190" cy="523220"/>
          </a:xfrm>
          <a:prstGeom prst="rect">
            <a:avLst/>
          </a:prstGeom>
          <a:noFill/>
        </p:spPr>
        <p:txBody>
          <a:bodyPr wrap="square" rtlCol="0">
            <a:spAutoFit/>
          </a:bodyPr>
          <a:lstStyle/>
          <a:p>
            <a:pPr algn="ctr"/>
            <a:r>
              <a:rPr lang="nb-NO" sz="2800" dirty="0" err="1">
                <a:solidFill>
                  <a:srgbClr val="FFFF00"/>
                </a:solidFill>
              </a:rPr>
              <a:t>Highly</a:t>
            </a:r>
            <a:r>
              <a:rPr lang="nb-NO" sz="2800" dirty="0">
                <a:solidFill>
                  <a:srgbClr val="FFFF00"/>
                </a:solidFill>
              </a:rPr>
              <a:t> </a:t>
            </a:r>
            <a:r>
              <a:rPr lang="nb-NO" sz="2800" dirty="0" err="1">
                <a:solidFill>
                  <a:srgbClr val="FFFF00"/>
                </a:solidFill>
              </a:rPr>
              <a:t>able</a:t>
            </a:r>
            <a:r>
              <a:rPr lang="nb-NO" sz="2800" dirty="0">
                <a:solidFill>
                  <a:srgbClr val="FFFF00"/>
                </a:solidFill>
              </a:rPr>
              <a:t> </a:t>
            </a:r>
            <a:r>
              <a:rPr lang="nb-NO" sz="2800" dirty="0" err="1">
                <a:solidFill>
                  <a:srgbClr val="FFFF00"/>
                </a:solidFill>
              </a:rPr>
              <a:t>pupils</a:t>
            </a:r>
            <a:endParaRPr lang="nb-NO" sz="2800" dirty="0">
              <a:solidFill>
                <a:srgbClr val="FFFF00"/>
              </a:solidFill>
            </a:endParaRPr>
          </a:p>
        </p:txBody>
      </p:sp>
      <p:sp>
        <p:nvSpPr>
          <p:cNvPr id="12" name="Rektangel 11"/>
          <p:cNvSpPr/>
          <p:nvPr/>
        </p:nvSpPr>
        <p:spPr>
          <a:xfrm>
            <a:off x="5371167" y="2736825"/>
            <a:ext cx="3983901" cy="523220"/>
          </a:xfrm>
          <a:prstGeom prst="rect">
            <a:avLst/>
          </a:prstGeom>
        </p:spPr>
        <p:txBody>
          <a:bodyPr wrap="square">
            <a:spAutoFit/>
          </a:bodyPr>
          <a:lstStyle/>
          <a:p>
            <a:r>
              <a:rPr lang="nb-NO" sz="2800" dirty="0">
                <a:solidFill>
                  <a:srgbClr val="002060"/>
                </a:solidFill>
              </a:rPr>
              <a:t>More </a:t>
            </a:r>
            <a:r>
              <a:rPr lang="nb-NO" sz="2800" dirty="0" err="1">
                <a:solidFill>
                  <a:srgbClr val="002060"/>
                </a:solidFill>
              </a:rPr>
              <a:t>able</a:t>
            </a:r>
            <a:endParaRPr lang="nb-NO" sz="2800" dirty="0">
              <a:solidFill>
                <a:srgbClr val="002060"/>
              </a:solidFill>
            </a:endParaRPr>
          </a:p>
        </p:txBody>
      </p:sp>
      <p:sp>
        <p:nvSpPr>
          <p:cNvPr id="13" name="Rektangel 12"/>
          <p:cNvSpPr/>
          <p:nvPr/>
        </p:nvSpPr>
        <p:spPr>
          <a:xfrm>
            <a:off x="677088" y="2580319"/>
            <a:ext cx="5990133" cy="523220"/>
          </a:xfrm>
          <a:prstGeom prst="rect">
            <a:avLst/>
          </a:prstGeom>
        </p:spPr>
        <p:txBody>
          <a:bodyPr wrap="square">
            <a:spAutoFit/>
          </a:bodyPr>
          <a:lstStyle/>
          <a:p>
            <a:r>
              <a:rPr lang="nb-NO" sz="2800" dirty="0" err="1">
                <a:solidFill>
                  <a:srgbClr val="7030A0"/>
                </a:solidFill>
              </a:rPr>
              <a:t>Precocious</a:t>
            </a:r>
            <a:r>
              <a:rPr lang="nb-NO" sz="2800" dirty="0">
                <a:solidFill>
                  <a:srgbClr val="7030A0"/>
                </a:solidFill>
              </a:rPr>
              <a:t> students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91685" y="1638298"/>
            <a:ext cx="11234057" cy="5262979"/>
          </a:xfrm>
          <a:prstGeom prst="rect">
            <a:avLst/>
          </a:prstGeom>
        </p:spPr>
        <p:txBody>
          <a:bodyPr wrap="square">
            <a:spAutoFit/>
          </a:bodyPr>
          <a:lstStyle/>
          <a:p>
            <a:pPr marL="457200" indent="-457200">
              <a:buFont typeface="Arial" pitchFamily="34" charset="0"/>
              <a:buChar char="•"/>
            </a:pPr>
            <a:r>
              <a:rPr lang="nb-NO" sz="2400" dirty="0"/>
              <a:t>Mandatet bruker betegnelsen </a:t>
            </a:r>
            <a:r>
              <a:rPr lang="nb-NO" sz="2400" i="1" dirty="0"/>
              <a:t>høyt presterende elever</a:t>
            </a:r>
            <a:r>
              <a:rPr lang="nb-NO" sz="2400" dirty="0"/>
              <a:t>. Utvalget har valgt begrepet </a:t>
            </a:r>
            <a:r>
              <a:rPr lang="nb-NO" sz="2400" i="1" dirty="0"/>
              <a:t>elever med stort læringspotensial</a:t>
            </a:r>
            <a:r>
              <a:rPr lang="nb-NO" sz="2400" dirty="0"/>
              <a:t> som bedre dekker mangfoldet og heterogeniteten i elevgruppen</a:t>
            </a:r>
          </a:p>
          <a:p>
            <a:pPr marL="457200" indent="-457200">
              <a:buFont typeface="Arial" pitchFamily="34" charset="0"/>
              <a:buChar char="•"/>
            </a:pPr>
            <a:endParaRPr lang="nb-NO" sz="2400" dirty="0"/>
          </a:p>
          <a:p>
            <a:pPr marL="457200" indent="-457200">
              <a:buFont typeface="Arial" pitchFamily="34" charset="0"/>
              <a:buChar char="•"/>
            </a:pPr>
            <a:r>
              <a:rPr lang="nb-NO" sz="2400" dirty="0"/>
              <a:t>Alle elever har et læringspotensial, men noen elever lærer raskere og tilegner seg mer kompleks kunnskap enn forventet for sin aldersgruppe</a:t>
            </a:r>
          </a:p>
          <a:p>
            <a:pPr marL="457200" indent="-457200">
              <a:buFont typeface="Arial" pitchFamily="34" charset="0"/>
              <a:buChar char="•"/>
            </a:pPr>
            <a:endParaRPr lang="nb-NO" sz="2400" dirty="0"/>
          </a:p>
          <a:p>
            <a:pPr marL="457200" indent="-457200">
              <a:buFont typeface="Arial" pitchFamily="34" charset="0"/>
              <a:buChar char="•"/>
            </a:pPr>
            <a:r>
              <a:rPr lang="nb-NO" sz="2400" dirty="0"/>
              <a:t>Elever med stort læringspotensial er ikke nødvendigvis høytpresterende, men de har et stort potensial for læring på ett eller flere faglige områder sammenlignet med jevnaldrende </a:t>
            </a:r>
          </a:p>
          <a:p>
            <a:endParaRPr lang="nb-NO" sz="2400" dirty="0"/>
          </a:p>
          <a:p>
            <a:endParaRPr lang="nb-NO" sz="2400" dirty="0"/>
          </a:p>
          <a:p>
            <a:endParaRPr lang="nb-NO" sz="2400" dirty="0"/>
          </a:p>
          <a:p>
            <a:endParaRPr lang="nb-NO" sz="2400" dirty="0">
              <a:solidFill>
                <a:srgbClr val="002060"/>
              </a:solidFill>
            </a:endParaRPr>
          </a:p>
        </p:txBody>
      </p:sp>
      <p:sp>
        <p:nvSpPr>
          <p:cNvPr id="3" name="Tittel 2"/>
          <p:cNvSpPr txBox="1">
            <a:spLocks/>
          </p:cNvSpPr>
          <p:nvPr/>
        </p:nvSpPr>
        <p:spPr>
          <a:xfrm>
            <a:off x="791685" y="944497"/>
            <a:ext cx="10513314" cy="693801"/>
          </a:xfrm>
          <a:prstGeom prst="rect">
            <a:avLst/>
          </a:prstGeom>
        </p:spPr>
        <p:txBody>
          <a:bodyPr/>
          <a:lstStyle/>
          <a:p>
            <a:pPr marL="0" marR="0" lvl="0" indent="0" algn="l" defTabSz="913943" rtl="0" eaLnBrk="1" fontAlgn="auto" latinLnBrk="0" hangingPunct="1">
              <a:lnSpc>
                <a:spcPct val="90000"/>
              </a:lnSpc>
              <a:spcBef>
                <a:spcPct val="0"/>
              </a:spcBef>
              <a:spcAft>
                <a:spcPts val="0"/>
              </a:spcAft>
              <a:buClrTx/>
              <a:buSzTx/>
              <a:buFontTx/>
              <a:buNone/>
              <a:tabLst/>
              <a:defRPr/>
            </a:pPr>
            <a:r>
              <a:rPr lang="nb-NO" sz="2800" dirty="0">
                <a:solidFill>
                  <a:srgbClr val="002060"/>
                </a:solidFill>
                <a:latin typeface="+mj-lt"/>
                <a:ea typeface="+mj-ea"/>
                <a:cs typeface="+mj-cs"/>
              </a:rPr>
              <a:t>Utvalgets forslag og resonnement</a:t>
            </a:r>
            <a:endParaRPr kumimoji="0" lang="nb-NO" sz="280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38361" y="876786"/>
            <a:ext cx="10901816" cy="523220"/>
          </a:xfrm>
          <a:prstGeom prst="rect">
            <a:avLst/>
          </a:prstGeom>
        </p:spPr>
        <p:txBody>
          <a:bodyPr wrap="square">
            <a:spAutoFit/>
          </a:bodyPr>
          <a:lstStyle/>
          <a:p>
            <a:r>
              <a:rPr lang="nb-NO" sz="2800" dirty="0">
                <a:solidFill>
                  <a:srgbClr val="002060"/>
                </a:solidFill>
              </a:rPr>
              <a:t>Innhold</a:t>
            </a:r>
          </a:p>
        </p:txBody>
      </p:sp>
      <p:sp>
        <p:nvSpPr>
          <p:cNvPr id="4" name="Plassholder for innhold 2"/>
          <p:cNvSpPr txBox="1">
            <a:spLocks/>
          </p:cNvSpPr>
          <p:nvPr/>
        </p:nvSpPr>
        <p:spPr>
          <a:xfrm>
            <a:off x="694702" y="1717964"/>
            <a:ext cx="10513314" cy="3700886"/>
          </a:xfrm>
          <a:prstGeom prst="rect">
            <a:avLst/>
          </a:prstGeom>
        </p:spPr>
        <p:txBody>
          <a:bodyPr/>
          <a:lstStyle/>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err="1">
                <a:ln>
                  <a:noFill/>
                </a:ln>
                <a:solidFill>
                  <a:schemeClr val="tx2"/>
                </a:solidFill>
                <a:effectLst/>
                <a:uLnTx/>
                <a:uFillTx/>
                <a:latin typeface="+mn-lt"/>
                <a:ea typeface="+mn-ea"/>
                <a:cs typeface="+mn-cs"/>
              </a:rPr>
              <a:t>Hve</a:t>
            </a:r>
            <a:r>
              <a:rPr lang="nb-NO" sz="2400" dirty="0">
                <a:solidFill>
                  <a:schemeClr val="tx2"/>
                </a:solidFill>
              </a:rPr>
              <a:t>m er de?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skal vi kalle dem?</a:t>
            </a: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1" i="0" u="none" strike="noStrike" kern="1200" cap="none" spc="0" normalizeH="0" baseline="0" noProof="0" dirty="0">
                <a:ln>
                  <a:noFill/>
                </a:ln>
                <a:solidFill>
                  <a:schemeClr val="tx2"/>
                </a:solidFill>
                <a:effectLst/>
                <a:uLnTx/>
                <a:uFillTx/>
                <a:latin typeface="+mn-lt"/>
                <a:ea typeface="+mn-ea"/>
                <a:cs typeface="+mn-cs"/>
              </a:rPr>
              <a:t>Hvordan opplever</a:t>
            </a:r>
            <a:r>
              <a:rPr kumimoji="0" lang="nb-NO" sz="2400" b="1" i="0" u="none" strike="noStrike" kern="1200" cap="none" spc="0" normalizeH="0" noProof="0" dirty="0">
                <a:ln>
                  <a:noFill/>
                </a:ln>
                <a:solidFill>
                  <a:schemeClr val="tx2"/>
                </a:solidFill>
                <a:effectLst/>
                <a:uLnTx/>
                <a:uFillTx/>
                <a:latin typeface="+mn-lt"/>
                <a:ea typeface="+mn-ea"/>
                <a:cs typeface="+mn-cs"/>
              </a:rPr>
              <a:t> de skolen?</a:t>
            </a:r>
            <a:endParaRPr kumimoji="0" lang="nb-NO" sz="2400" b="1"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lang="nb-NO" sz="2400" dirty="0">
                <a:solidFill>
                  <a:schemeClr val="tx2"/>
                </a:solidFill>
              </a:rPr>
              <a:t>Hvordan kan skolen gi elevene økt læring?</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bør lokale</a:t>
            </a:r>
            <a:r>
              <a:rPr kumimoji="0" lang="nb-NO" sz="2400" b="0" i="0" u="none" strike="noStrike" kern="1200" cap="none" spc="0" normalizeH="0" noProof="0" dirty="0">
                <a:ln>
                  <a:noFill/>
                </a:ln>
                <a:solidFill>
                  <a:schemeClr val="tx2"/>
                </a:solidFill>
                <a:effectLst/>
                <a:uLnTx/>
                <a:uFillTx/>
                <a:latin typeface="+mn-lt"/>
                <a:ea typeface="+mn-ea"/>
                <a:cs typeface="+mn-cs"/>
              </a:rPr>
              <a:t> og nasjonale myndigheter gjøre?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endParaRPr kumimoji="0" lang="nb-NO" sz="1799"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ktangel 4"/>
          <p:cNvSpPr/>
          <p:nvPr/>
        </p:nvSpPr>
        <p:spPr>
          <a:xfrm>
            <a:off x="471055" y="2618540"/>
            <a:ext cx="11443854" cy="48490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1"/>
          </p:nvPr>
        </p:nvSpPr>
        <p:spPr/>
        <p:txBody>
          <a:bodyPr>
            <a:normAutofit/>
          </a:bodyPr>
          <a:lstStyle/>
          <a:p>
            <a:r>
              <a:rPr lang="nb-NO" sz="2400" dirty="0"/>
              <a:t>Negative konsekvenser</a:t>
            </a:r>
          </a:p>
        </p:txBody>
      </p:sp>
      <p:sp>
        <p:nvSpPr>
          <p:cNvPr id="6" name="Plassholder for innhold 5"/>
          <p:cNvSpPr>
            <a:spLocks noGrp="1"/>
          </p:cNvSpPr>
          <p:nvPr>
            <p:ph sz="half" idx="2"/>
          </p:nvPr>
        </p:nvSpPr>
        <p:spPr/>
        <p:txBody>
          <a:bodyPr>
            <a:normAutofit/>
          </a:bodyPr>
          <a:lstStyle/>
          <a:p>
            <a:r>
              <a:rPr lang="nb-NO" sz="2000" dirty="0"/>
              <a:t>Frafall og underprestasjon</a:t>
            </a:r>
          </a:p>
          <a:p>
            <a:r>
              <a:rPr lang="nb-NO" sz="2000" dirty="0"/>
              <a:t>Sosial stigmatisering</a:t>
            </a:r>
          </a:p>
          <a:p>
            <a:r>
              <a:rPr lang="nb-NO" sz="2000" dirty="0"/>
              <a:t>Mobbing</a:t>
            </a:r>
          </a:p>
          <a:p>
            <a:r>
              <a:rPr lang="nb-NO" sz="2000" dirty="0"/>
              <a:t>Tristhet</a:t>
            </a:r>
          </a:p>
          <a:p>
            <a:r>
              <a:rPr lang="nb-NO" sz="2000" dirty="0"/>
              <a:t>Feildiagnostisering eller sen identifisering</a:t>
            </a:r>
          </a:p>
        </p:txBody>
      </p:sp>
      <p:sp>
        <p:nvSpPr>
          <p:cNvPr id="4" name="Tittel 3"/>
          <p:cNvSpPr>
            <a:spLocks noGrp="1"/>
          </p:cNvSpPr>
          <p:nvPr>
            <p:ph type="title"/>
          </p:nvPr>
        </p:nvSpPr>
        <p:spPr/>
        <p:txBody>
          <a:bodyPr>
            <a:noAutofit/>
          </a:bodyPr>
          <a:lstStyle/>
          <a:p>
            <a:r>
              <a:rPr lang="nb-NO" sz="2800" b="0" dirty="0">
                <a:solidFill>
                  <a:srgbClr val="002060"/>
                </a:solidFill>
              </a:rPr>
              <a:t>Ikke et entydig bilde, men mange elever mangler utfordringer og aksept</a:t>
            </a:r>
          </a:p>
        </p:txBody>
      </p:sp>
      <p:pic>
        <p:nvPicPr>
          <p:cNvPr id="3074" name="Picture 2" descr="https://uploads.disquscdn.com/images/bd6196356887d1b20115064ca0801a02fe8786e830dce76dfbb79fdf37ef320f.jpg">
            <a:hlinkClick r:id="rId2"/>
          </p:cNvPr>
          <p:cNvPicPr>
            <a:picLocks noChangeAspect="1" noChangeArrowheads="1"/>
          </p:cNvPicPr>
          <p:nvPr/>
        </p:nvPicPr>
        <p:blipFill>
          <a:blip r:embed="rId3" cstate="print"/>
          <a:srcRect r="13296"/>
          <a:stretch>
            <a:fillRect/>
          </a:stretch>
        </p:blipFill>
        <p:spPr bwMode="auto">
          <a:xfrm>
            <a:off x="6667212" y="2022329"/>
            <a:ext cx="4707370" cy="22669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DEF51C7-25CF-4781-9DE2-6C3CF46ECA7E}"/>
              </a:ext>
            </a:extLst>
          </p:cNvPr>
          <p:cNvPicPr>
            <a:picLocks noChangeAspect="1"/>
          </p:cNvPicPr>
          <p:nvPr/>
        </p:nvPicPr>
        <p:blipFill rotWithShape="1">
          <a:blip r:embed="rId3"/>
          <a:srcRect l="31568" t="9757" r="6618" b="9905"/>
          <a:stretch/>
        </p:blipFill>
        <p:spPr>
          <a:xfrm>
            <a:off x="579120" y="148785"/>
            <a:ext cx="7752080" cy="5667283"/>
          </a:xfrm>
          <a:prstGeom prst="rect">
            <a:avLst/>
          </a:prstGeom>
        </p:spPr>
      </p:pic>
      <p:sp>
        <p:nvSpPr>
          <p:cNvPr id="3" name="TekstSylinder 2">
            <a:extLst>
              <a:ext uri="{FF2B5EF4-FFF2-40B4-BE49-F238E27FC236}">
                <a16:creationId xmlns:a16="http://schemas.microsoft.com/office/drawing/2014/main" id="{01F9FAF9-276C-4DAF-A621-669AF12BC443}"/>
              </a:ext>
            </a:extLst>
          </p:cNvPr>
          <p:cNvSpPr txBox="1"/>
          <p:nvPr/>
        </p:nvSpPr>
        <p:spPr>
          <a:xfrm>
            <a:off x="579120" y="5608320"/>
            <a:ext cx="2468880" cy="276999"/>
          </a:xfrm>
          <a:prstGeom prst="rect">
            <a:avLst/>
          </a:prstGeom>
          <a:noFill/>
        </p:spPr>
        <p:txBody>
          <a:bodyPr wrap="square" rtlCol="0">
            <a:spAutoFit/>
          </a:bodyPr>
          <a:lstStyle/>
          <a:p>
            <a:r>
              <a:rPr lang="nb-NO" sz="1200" i="1" dirty="0"/>
              <a:t>Kilde: nrk.no</a:t>
            </a:r>
          </a:p>
        </p:txBody>
      </p:sp>
      <p:pic>
        <p:nvPicPr>
          <p:cNvPr id="4" name="Bilde 3">
            <a:extLst>
              <a:ext uri="{FF2B5EF4-FFF2-40B4-BE49-F238E27FC236}">
                <a16:creationId xmlns:a16="http://schemas.microsoft.com/office/drawing/2014/main" id="{B02BB3EC-3704-412D-A9F1-1C7CFFCCD373}"/>
              </a:ext>
            </a:extLst>
          </p:cNvPr>
          <p:cNvPicPr>
            <a:picLocks noChangeAspect="1"/>
          </p:cNvPicPr>
          <p:nvPr/>
        </p:nvPicPr>
        <p:blipFill rotWithShape="1">
          <a:blip r:embed="rId4"/>
          <a:srcRect l="15489" r="14573"/>
          <a:stretch/>
        </p:blipFill>
        <p:spPr>
          <a:xfrm>
            <a:off x="7942293" y="10285"/>
            <a:ext cx="4060477" cy="5805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96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38361" y="876786"/>
            <a:ext cx="10901816" cy="523220"/>
          </a:xfrm>
          <a:prstGeom prst="rect">
            <a:avLst/>
          </a:prstGeom>
        </p:spPr>
        <p:txBody>
          <a:bodyPr wrap="square">
            <a:spAutoFit/>
          </a:bodyPr>
          <a:lstStyle/>
          <a:p>
            <a:r>
              <a:rPr lang="nb-NO" sz="2800" dirty="0"/>
              <a:t>Innhold</a:t>
            </a:r>
          </a:p>
        </p:txBody>
      </p:sp>
      <p:sp>
        <p:nvSpPr>
          <p:cNvPr id="4" name="Plassholder for innhold 2"/>
          <p:cNvSpPr txBox="1">
            <a:spLocks/>
          </p:cNvSpPr>
          <p:nvPr/>
        </p:nvSpPr>
        <p:spPr>
          <a:xfrm>
            <a:off x="694702" y="1717964"/>
            <a:ext cx="10513314" cy="3700886"/>
          </a:xfrm>
          <a:prstGeom prst="rect">
            <a:avLst/>
          </a:prstGeom>
        </p:spPr>
        <p:txBody>
          <a:bodyPr/>
          <a:lstStyle/>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err="1">
                <a:ln>
                  <a:noFill/>
                </a:ln>
                <a:solidFill>
                  <a:schemeClr val="tx2"/>
                </a:solidFill>
                <a:effectLst/>
                <a:uLnTx/>
                <a:uFillTx/>
                <a:latin typeface="+mn-lt"/>
                <a:ea typeface="+mn-ea"/>
                <a:cs typeface="+mn-cs"/>
              </a:rPr>
              <a:t>Hve</a:t>
            </a:r>
            <a:r>
              <a:rPr lang="nb-NO" sz="2400" dirty="0">
                <a:solidFill>
                  <a:schemeClr val="tx2"/>
                </a:solidFill>
              </a:rPr>
              <a:t>m er de?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skal vi kalle dem?</a:t>
            </a: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Hvordan opplever</a:t>
            </a:r>
            <a:r>
              <a:rPr kumimoji="0" lang="nb-NO" sz="2400" b="0" i="0" u="none" strike="noStrike" kern="1200" cap="none" spc="0" normalizeH="0" noProof="0" dirty="0">
                <a:ln>
                  <a:noFill/>
                </a:ln>
                <a:solidFill>
                  <a:schemeClr val="tx2"/>
                </a:solidFill>
                <a:effectLst/>
                <a:uLnTx/>
                <a:uFillTx/>
                <a:latin typeface="+mn-lt"/>
                <a:ea typeface="+mn-ea"/>
                <a:cs typeface="+mn-cs"/>
              </a:rPr>
              <a:t> de skolen?</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lang="nb-NO" sz="2400" b="1" dirty="0">
                <a:solidFill>
                  <a:schemeClr val="tx2"/>
                </a:solidFill>
              </a:rPr>
              <a:t>Hvordan kan skolen gi elevene økt læring?</a:t>
            </a:r>
            <a:endParaRPr kumimoji="0" lang="nb-NO" sz="2400" b="1"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bør lokale</a:t>
            </a:r>
            <a:r>
              <a:rPr kumimoji="0" lang="nb-NO" sz="2400" b="0" i="0" u="none" strike="noStrike" kern="1200" cap="none" spc="0" normalizeH="0" noProof="0" dirty="0">
                <a:ln>
                  <a:noFill/>
                </a:ln>
                <a:solidFill>
                  <a:schemeClr val="tx2"/>
                </a:solidFill>
                <a:effectLst/>
                <a:uLnTx/>
                <a:uFillTx/>
                <a:latin typeface="+mn-lt"/>
                <a:ea typeface="+mn-ea"/>
                <a:cs typeface="+mn-cs"/>
              </a:rPr>
              <a:t> og nasjonale myndigheter gjøre?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endParaRPr kumimoji="0" lang="nb-NO" sz="1799"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ktangel 4"/>
          <p:cNvSpPr/>
          <p:nvPr/>
        </p:nvSpPr>
        <p:spPr>
          <a:xfrm>
            <a:off x="471055" y="3075755"/>
            <a:ext cx="11443854" cy="48490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469231" y="487297"/>
            <a:ext cx="10883894" cy="693801"/>
          </a:xfrm>
          <a:prstGeom prst="rect">
            <a:avLst/>
          </a:prstGeom>
        </p:spPr>
        <p:txBody>
          <a:bodyPr/>
          <a:lstStyle/>
          <a:p>
            <a:pPr marL="0" marR="0" lvl="0" indent="0" algn="l" defTabSz="913943" rtl="0" eaLnBrk="1" fontAlgn="auto" latinLnBrk="0" hangingPunct="1">
              <a:lnSpc>
                <a:spcPct val="90000"/>
              </a:lnSpc>
              <a:spcBef>
                <a:spcPct val="0"/>
              </a:spcBef>
              <a:spcAft>
                <a:spcPts val="0"/>
              </a:spcAft>
              <a:buClrTx/>
              <a:buSzTx/>
              <a:buFontTx/>
              <a:buNone/>
              <a:tabLst/>
              <a:defRPr/>
            </a:pPr>
            <a:r>
              <a:rPr kumimoji="0" lang="nb-NO" sz="2800" i="0" u="none" strike="noStrike" kern="1200" cap="none" spc="0" normalizeH="0" baseline="0" noProof="0" dirty="0">
                <a:ln>
                  <a:noFill/>
                </a:ln>
                <a:solidFill>
                  <a:srgbClr val="002060"/>
                </a:solidFill>
                <a:effectLst/>
                <a:uLnTx/>
                <a:uFillTx/>
                <a:latin typeface="+mj-lt"/>
                <a:ea typeface="+mj-ea"/>
                <a:cs typeface="+mj-cs"/>
              </a:rPr>
              <a:t>Utvalgets hovedtilnærming: Gode læringsbetingelser for alle barn generelt og for elever med stort læringspotensial spesielt</a:t>
            </a:r>
          </a:p>
        </p:txBody>
      </p:sp>
      <p:pic>
        <p:nvPicPr>
          <p:cNvPr id="5" name="Bilde 4"/>
          <p:cNvPicPr/>
          <p:nvPr/>
        </p:nvPicPr>
        <p:blipFill>
          <a:blip r:embed="rId3" cstate="print"/>
          <a:srcRect b="48081"/>
          <a:stretch>
            <a:fillRect/>
          </a:stretch>
        </p:blipFill>
        <p:spPr>
          <a:xfrm>
            <a:off x="974232" y="1665364"/>
            <a:ext cx="8325084" cy="35596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2960" y="2413338"/>
            <a:ext cx="10546079" cy="2308324"/>
          </a:xfrm>
          <a:prstGeom prst="rect">
            <a:avLst/>
          </a:prstGeom>
        </p:spPr>
        <p:txBody>
          <a:bodyPr wrap="square">
            <a:spAutoFit/>
          </a:bodyPr>
          <a:lstStyle/>
          <a:p>
            <a:r>
              <a:rPr lang="nb-NO" sz="2400" dirty="0"/>
              <a:t>Utvalget er opptatt av at læringsmiljøer er i stadig utvikling og er preget av de menneskene som til enhver tid utgjør </a:t>
            </a:r>
            <a:r>
              <a:rPr lang="nb-NO" sz="2400" dirty="0" err="1"/>
              <a:t>læringmiljøet</a:t>
            </a:r>
            <a:r>
              <a:rPr lang="nb-NO" sz="2400" dirty="0"/>
              <a:t>. </a:t>
            </a:r>
            <a:r>
              <a:rPr lang="nb-NO" sz="2400" b="1" i="1" dirty="0"/>
              <a:t>Fremragende læringsmiljø</a:t>
            </a:r>
            <a:r>
              <a:rPr lang="nb-NO" sz="2400" dirty="0"/>
              <a:t> er en ønsket standard – en typisk ”gullstandard”. En standard som ansatte og ledere hele tiden må strekke seg mot. Et fremragende læringsmiljø bør hvile på noen grunnleggende prinsipper som fremmer læring, være elevsentrert og ta hensyn til variasjonene i elevgruppen.</a:t>
            </a:r>
          </a:p>
        </p:txBody>
      </p:sp>
      <p:sp>
        <p:nvSpPr>
          <p:cNvPr id="3" name="Tittel 2"/>
          <p:cNvSpPr txBox="1">
            <a:spLocks/>
          </p:cNvSpPr>
          <p:nvPr/>
        </p:nvSpPr>
        <p:spPr>
          <a:xfrm>
            <a:off x="837405" y="1188337"/>
            <a:ext cx="10513314" cy="693801"/>
          </a:xfrm>
          <a:prstGeom prst="rect">
            <a:avLst/>
          </a:prstGeom>
        </p:spPr>
        <p:txBody>
          <a:bodyPr/>
          <a:lstStyle/>
          <a:p>
            <a:pPr marL="0" marR="0" lvl="0" indent="0" algn="l" defTabSz="913943" rtl="0" eaLnBrk="1" fontAlgn="auto" latinLnBrk="0" hangingPunct="1">
              <a:lnSpc>
                <a:spcPct val="90000"/>
              </a:lnSpc>
              <a:spcBef>
                <a:spcPct val="0"/>
              </a:spcBef>
              <a:spcAft>
                <a:spcPts val="0"/>
              </a:spcAft>
              <a:buClrTx/>
              <a:buSzTx/>
              <a:buFontTx/>
              <a:buNone/>
              <a:tabLst/>
              <a:defRPr/>
            </a:pPr>
            <a:r>
              <a:rPr kumimoji="0" lang="nb-NO" sz="2800" b="1" i="0" u="none" strike="noStrike" kern="1200" cap="none" spc="0" normalizeH="0" baseline="0" noProof="0" dirty="0">
                <a:ln>
                  <a:noFill/>
                </a:ln>
                <a:solidFill>
                  <a:srgbClr val="002060"/>
                </a:solidFill>
                <a:effectLst/>
                <a:uLnTx/>
                <a:uFillTx/>
                <a:latin typeface="+mj-lt"/>
                <a:ea typeface="+mj-ea"/>
                <a:cs typeface="+mj-cs"/>
              </a:rPr>
              <a:t>Et fremragende læringsmiljø for alle barn og unge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a:blip r:embed="rId3" cstate="print"/>
          <a:srcRect b="50138"/>
          <a:stretch>
            <a:fillRect/>
          </a:stretch>
        </p:blipFill>
        <p:spPr>
          <a:xfrm>
            <a:off x="443346" y="-26720"/>
            <a:ext cx="11139054" cy="2686785"/>
          </a:xfrm>
          <a:prstGeom prst="rect">
            <a:avLst/>
          </a:prstGeom>
        </p:spPr>
      </p:pic>
      <p:sp>
        <p:nvSpPr>
          <p:cNvPr id="4" name="TekstSylinder 3"/>
          <p:cNvSpPr txBox="1"/>
          <p:nvPr/>
        </p:nvSpPr>
        <p:spPr>
          <a:xfrm>
            <a:off x="2064327" y="2479959"/>
            <a:ext cx="4100946" cy="369332"/>
          </a:xfrm>
          <a:prstGeom prst="rect">
            <a:avLst/>
          </a:prstGeom>
          <a:noFill/>
        </p:spPr>
        <p:txBody>
          <a:bodyPr wrap="square" rtlCol="0">
            <a:spAutoFit/>
          </a:bodyPr>
          <a:lstStyle/>
          <a:p>
            <a:r>
              <a:rPr lang="nb-NO" b="1" dirty="0"/>
              <a:t>Prinsipper for læring for alle elever</a:t>
            </a:r>
          </a:p>
        </p:txBody>
      </p:sp>
      <p:sp>
        <p:nvSpPr>
          <p:cNvPr id="6" name="TekstSylinder 5"/>
          <p:cNvSpPr txBox="1"/>
          <p:nvPr/>
        </p:nvSpPr>
        <p:spPr>
          <a:xfrm>
            <a:off x="6387082" y="2493809"/>
            <a:ext cx="4100946" cy="646331"/>
          </a:xfrm>
          <a:prstGeom prst="rect">
            <a:avLst/>
          </a:prstGeom>
          <a:noFill/>
        </p:spPr>
        <p:txBody>
          <a:bodyPr wrap="square" rtlCol="0">
            <a:spAutoFit/>
          </a:bodyPr>
          <a:lstStyle/>
          <a:p>
            <a:r>
              <a:rPr lang="nb-NO" b="1" dirty="0"/>
              <a:t>Spesielt viktig for elever med stort læringspotensial</a:t>
            </a:r>
          </a:p>
        </p:txBody>
      </p:sp>
      <p:sp>
        <p:nvSpPr>
          <p:cNvPr id="7" name="TekstSylinder 6"/>
          <p:cNvSpPr txBox="1"/>
          <p:nvPr/>
        </p:nvSpPr>
        <p:spPr>
          <a:xfrm>
            <a:off x="2078181" y="3131127"/>
            <a:ext cx="4100945" cy="2862322"/>
          </a:xfrm>
          <a:prstGeom prst="rect">
            <a:avLst/>
          </a:prstGeom>
          <a:noFill/>
        </p:spPr>
        <p:txBody>
          <a:bodyPr wrap="square" rtlCol="0">
            <a:spAutoFit/>
          </a:bodyPr>
          <a:lstStyle/>
          <a:p>
            <a:pPr marL="342900" indent="-342900">
              <a:buFont typeface="Arial" pitchFamily="34" charset="0"/>
              <a:buChar char="•"/>
            </a:pPr>
            <a:r>
              <a:rPr lang="nb-NO" dirty="0"/>
              <a:t>Medvirkning og selvregulært læring</a:t>
            </a:r>
          </a:p>
          <a:p>
            <a:pPr marL="342900" indent="-342900">
              <a:buFont typeface="Arial" pitchFamily="34" charset="0"/>
              <a:buChar char="•"/>
            </a:pPr>
            <a:r>
              <a:rPr lang="nb-NO" dirty="0"/>
              <a:t>Relasjoner, kommunikasjon og samarbeid</a:t>
            </a:r>
          </a:p>
          <a:p>
            <a:pPr marL="342900" indent="-342900">
              <a:buFont typeface="Arial" pitchFamily="34" charset="0"/>
              <a:buChar char="•"/>
            </a:pPr>
            <a:r>
              <a:rPr lang="nb-NO" dirty="0"/>
              <a:t>Elevenes motivasjon og følelser</a:t>
            </a:r>
          </a:p>
          <a:p>
            <a:pPr marL="342900" indent="-342900">
              <a:buFont typeface="Arial" pitchFamily="34" charset="0"/>
              <a:buChar char="•"/>
            </a:pPr>
            <a:r>
              <a:rPr lang="nb-NO" dirty="0"/>
              <a:t>Elevenes forkunnskaper og interesser</a:t>
            </a:r>
          </a:p>
          <a:p>
            <a:pPr marL="342900" indent="-342900">
              <a:buFont typeface="Arial" pitchFamily="34" charset="0"/>
              <a:buChar char="•"/>
            </a:pPr>
            <a:r>
              <a:rPr lang="nb-NO" dirty="0"/>
              <a:t>Utfordringer slik at alle har noe å strekke seg etter</a:t>
            </a:r>
          </a:p>
          <a:p>
            <a:pPr marL="342900" indent="-342900">
              <a:buFont typeface="Arial" pitchFamily="34" charset="0"/>
              <a:buChar char="•"/>
            </a:pPr>
            <a:r>
              <a:rPr lang="nb-NO" dirty="0"/>
              <a:t>Vurdering for læring</a:t>
            </a:r>
          </a:p>
          <a:p>
            <a:pPr marL="342900" indent="-342900">
              <a:buFont typeface="Arial" pitchFamily="34" charset="0"/>
              <a:buChar char="•"/>
            </a:pPr>
            <a:r>
              <a:rPr lang="nb-NO" dirty="0"/>
              <a:t>Dybdelæring og tverrfaglighet</a:t>
            </a:r>
          </a:p>
        </p:txBody>
      </p:sp>
      <p:sp>
        <p:nvSpPr>
          <p:cNvPr id="8" name="TekstSylinder 7"/>
          <p:cNvSpPr txBox="1"/>
          <p:nvPr/>
        </p:nvSpPr>
        <p:spPr>
          <a:xfrm>
            <a:off x="6400804" y="3144980"/>
            <a:ext cx="4100945" cy="1200329"/>
          </a:xfrm>
          <a:prstGeom prst="rect">
            <a:avLst/>
          </a:prstGeom>
          <a:noFill/>
        </p:spPr>
        <p:txBody>
          <a:bodyPr wrap="square" rtlCol="0">
            <a:spAutoFit/>
          </a:bodyPr>
          <a:lstStyle/>
          <a:p>
            <a:pPr marL="342900" indent="-342900">
              <a:buFont typeface="Arial" pitchFamily="34" charset="0"/>
              <a:buChar char="•"/>
            </a:pPr>
            <a:r>
              <a:rPr lang="nb-NO" dirty="0"/>
              <a:t>Identifisering og anerkjennelse</a:t>
            </a:r>
          </a:p>
          <a:p>
            <a:pPr marL="342900" indent="-342900">
              <a:buFont typeface="Arial" pitchFamily="34" charset="0"/>
              <a:buChar char="•"/>
            </a:pPr>
            <a:r>
              <a:rPr lang="nb-NO" dirty="0"/>
              <a:t>Organisatorisk differensiering</a:t>
            </a:r>
          </a:p>
          <a:p>
            <a:pPr marL="342900" indent="-342900">
              <a:buFont typeface="Arial" pitchFamily="34" charset="0"/>
              <a:buChar char="•"/>
            </a:pPr>
            <a:r>
              <a:rPr lang="nb-NO" dirty="0"/>
              <a:t>Pedagogisk differensiering</a:t>
            </a:r>
          </a:p>
          <a:p>
            <a:pPr marL="342900" indent="-342900">
              <a:buFont typeface="Arial" pitchFamily="34" charset="0"/>
              <a:buChar char="•"/>
            </a:pPr>
            <a:endParaRPr lang="nb-N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cstate="print"/>
          <a:srcRect l="4536" t="10875" r="4339" b="3525"/>
          <a:stretch>
            <a:fillRect/>
          </a:stretch>
        </p:blipFill>
        <p:spPr bwMode="auto">
          <a:xfrm>
            <a:off x="540323" y="831274"/>
            <a:ext cx="9601200" cy="5070764"/>
          </a:xfrm>
          <a:prstGeom prst="rect">
            <a:avLst/>
          </a:prstGeom>
          <a:noFill/>
          <a:ln w="9525">
            <a:noFill/>
            <a:miter lim="800000"/>
            <a:headEnd/>
            <a:tailEnd/>
          </a:ln>
        </p:spPr>
      </p:pic>
      <p:sp>
        <p:nvSpPr>
          <p:cNvPr id="3" name="Rectangle 4"/>
          <p:cNvSpPr txBox="1">
            <a:spLocks noChangeArrowheads="1"/>
          </p:cNvSpPr>
          <p:nvPr>
            <p:custDataLst>
              <p:tags r:id="rId1"/>
            </p:custDataLst>
          </p:nvPr>
        </p:nvSpPr>
        <p:spPr bwMode="gray">
          <a:xfrm>
            <a:off x="789327" y="318622"/>
            <a:ext cx="11719377" cy="372541"/>
          </a:xfrm>
          <a:prstGeom prst="rect">
            <a:avLst/>
          </a:prstGeom>
        </p:spPr>
        <p:txBody>
          <a:bodyPr>
            <a:noAutofit/>
          </a:bodyPr>
          <a:lstStyle/>
          <a:p>
            <a:pPr marL="0" marR="0" lvl="0" indent="0" algn="l" defTabSz="913943" rtl="0" eaLnBrk="1" fontAlgn="auto" latinLnBrk="0" hangingPunct="1">
              <a:lnSpc>
                <a:spcPct val="90000"/>
              </a:lnSpc>
              <a:spcBef>
                <a:spcPct val="0"/>
              </a:spcBef>
              <a:spcAft>
                <a:spcPts val="0"/>
              </a:spcAft>
              <a:buClrTx/>
              <a:buSzTx/>
              <a:buFontTx/>
              <a:buNone/>
              <a:tabLst/>
              <a:defRPr/>
            </a:pPr>
            <a:r>
              <a:rPr kumimoji="0" lang="en-US" altLang="zh-TW" sz="2800" i="0" u="none" strike="noStrike" kern="1200" cap="none" spc="0" normalizeH="0" baseline="0" noProof="0" dirty="0" err="1">
                <a:ln>
                  <a:noFill/>
                </a:ln>
                <a:solidFill>
                  <a:srgbClr val="002060"/>
                </a:solidFill>
                <a:effectLst/>
                <a:uLnTx/>
                <a:uFillTx/>
                <a:latin typeface="+mj-lt"/>
                <a:ea typeface="PMingLiU" pitchFamily="18" charset="-120"/>
                <a:cs typeface="+mj-cs"/>
              </a:rPr>
              <a:t>Utvalgsmandat</a:t>
            </a:r>
            <a:endParaRPr kumimoji="0" lang="en-GB" sz="280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7336" y="792100"/>
            <a:ext cx="11249675" cy="693801"/>
          </a:xfrm>
        </p:spPr>
        <p:txBody>
          <a:bodyPr/>
          <a:lstStyle/>
          <a:p>
            <a:r>
              <a:rPr lang="nb-NO" dirty="0">
                <a:solidFill>
                  <a:srgbClr val="002060"/>
                </a:solidFill>
              </a:rPr>
              <a:t>Organisatorisk differensiering</a:t>
            </a:r>
          </a:p>
        </p:txBody>
      </p:sp>
      <p:sp>
        <p:nvSpPr>
          <p:cNvPr id="4" name="Plassholder for tekst 3"/>
          <p:cNvSpPr>
            <a:spLocks noGrp="1"/>
          </p:cNvSpPr>
          <p:nvPr>
            <p:ph type="body" sz="quarter" idx="14"/>
          </p:nvPr>
        </p:nvSpPr>
        <p:spPr>
          <a:xfrm>
            <a:off x="378346" y="1893104"/>
            <a:ext cx="5312384" cy="3463998"/>
          </a:xfrm>
        </p:spPr>
        <p:txBody>
          <a:bodyPr>
            <a:normAutofit/>
          </a:bodyPr>
          <a:lstStyle/>
          <a:p>
            <a:r>
              <a:rPr lang="nb-NO" sz="2400" dirty="0"/>
              <a:t>Ta fag fra et høyere klassetrinn.</a:t>
            </a:r>
          </a:p>
          <a:p>
            <a:pPr marL="0" indent="0">
              <a:buNone/>
            </a:pPr>
            <a:endParaRPr lang="nb-NO" dirty="0"/>
          </a:p>
          <a:p>
            <a:r>
              <a:rPr lang="nb-NO" sz="2400" dirty="0"/>
              <a:t>Kan i prinsippet gjelde alle fag</a:t>
            </a:r>
          </a:p>
          <a:p>
            <a:endParaRPr lang="nb-NO" sz="2400" dirty="0"/>
          </a:p>
          <a:p>
            <a:r>
              <a:rPr lang="nb-NO" sz="2400" dirty="0"/>
              <a:t> Matematikk skiller seg særlig ut  </a:t>
            </a:r>
          </a:p>
          <a:p>
            <a:pPr lvl="1">
              <a:buFont typeface="Arial"/>
              <a:buChar char="•"/>
            </a:pPr>
            <a:r>
              <a:rPr lang="nb-NO" sz="1800" dirty="0"/>
              <a:t>Oppfattet som et fag med en lineær  oppbygging.</a:t>
            </a:r>
          </a:p>
          <a:p>
            <a:pPr marL="0" indent="0">
              <a:buNone/>
            </a:pPr>
            <a:endParaRPr lang="nb-NO" dirty="0"/>
          </a:p>
        </p:txBody>
      </p:sp>
      <p:pic>
        <p:nvPicPr>
          <p:cNvPr id="5" name="Plassholder for bilde 4" descr="Skjermbilde 2016-03-11 kl. 15.37.56.png"/>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1631" t="936" r="1591" b="1100"/>
          <a:stretch/>
        </p:blipFill>
        <p:spPr>
          <a:xfrm>
            <a:off x="5710331" y="1753114"/>
            <a:ext cx="5947351" cy="3747767"/>
          </a:xfrm>
        </p:spPr>
      </p:pic>
    </p:spTree>
    <p:extLst>
      <p:ext uri="{BB962C8B-B14F-4D97-AF65-F5344CB8AC3E}">
        <p14:creationId xmlns:p14="http://schemas.microsoft.com/office/powerpoint/2010/main" val="368218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91686" y="1162222"/>
            <a:ext cx="5013369" cy="4364470"/>
          </a:xfrm>
        </p:spPr>
        <p:txBody>
          <a:bodyPr>
            <a:normAutofit/>
          </a:bodyPr>
          <a:lstStyle/>
          <a:p>
            <a:pPr marL="0" indent="0">
              <a:buNone/>
            </a:pPr>
            <a:endParaRPr lang="nb-NO" sz="2400" dirty="0"/>
          </a:p>
          <a:p>
            <a:r>
              <a:rPr lang="nb-NO" sz="2400" dirty="0"/>
              <a:t>Dybdelæring og berikelse  - skal ikke være et selvstudium.</a:t>
            </a:r>
          </a:p>
          <a:p>
            <a:endParaRPr lang="nb-NO" sz="2400" dirty="0"/>
          </a:p>
          <a:p>
            <a:r>
              <a:rPr lang="nb-NO" sz="2400" dirty="0"/>
              <a:t>Det er tilnærmet umulig å ”gå tom” for dybde! Men man må ha veiledning.</a:t>
            </a:r>
          </a:p>
          <a:p>
            <a:pPr marL="0" indent="0">
              <a:buNone/>
            </a:pPr>
            <a:endParaRPr lang="nb-NO" sz="2400" dirty="0"/>
          </a:p>
          <a:p>
            <a:r>
              <a:rPr lang="nb-NO" sz="2400" dirty="0"/>
              <a:t>Å gå i dybden </a:t>
            </a:r>
            <a:r>
              <a:rPr lang="nb-NO" sz="2400" i="1" dirty="0"/>
              <a:t>er</a:t>
            </a:r>
            <a:r>
              <a:rPr lang="nb-NO" sz="2400" dirty="0"/>
              <a:t> progresjon (vi har flere dimensjoner å bevege oss i!)</a:t>
            </a:r>
          </a:p>
          <a:p>
            <a:pPr marL="0" indent="0">
              <a:buNone/>
            </a:pPr>
            <a:endParaRPr lang="nb-NO" sz="2400" dirty="0"/>
          </a:p>
          <a:p>
            <a:pPr marL="0" indent="0">
              <a:buNone/>
            </a:pPr>
            <a:endParaRPr lang="nb-NO" dirty="0"/>
          </a:p>
          <a:p>
            <a:pPr marL="0" indent="0">
              <a:buNone/>
            </a:pPr>
            <a:endParaRPr lang="nb-NO" dirty="0"/>
          </a:p>
          <a:p>
            <a:pPr marL="0" indent="0">
              <a:buNone/>
            </a:pPr>
            <a:endParaRPr lang="nb-NO" dirty="0"/>
          </a:p>
        </p:txBody>
      </p:sp>
      <p:sp>
        <p:nvSpPr>
          <p:cNvPr id="4" name="Tittel 1"/>
          <p:cNvSpPr>
            <a:spLocks noGrp="1"/>
          </p:cNvSpPr>
          <p:nvPr>
            <p:ph type="title"/>
          </p:nvPr>
        </p:nvSpPr>
        <p:spPr>
          <a:xfrm>
            <a:off x="859417" y="700669"/>
            <a:ext cx="10513314" cy="693801"/>
          </a:xfrm>
        </p:spPr>
        <p:txBody>
          <a:bodyPr>
            <a:normAutofit/>
          </a:bodyPr>
          <a:lstStyle/>
          <a:p>
            <a:r>
              <a:rPr lang="nb-NO" sz="2800" dirty="0">
                <a:solidFill>
                  <a:srgbClr val="002060"/>
                </a:solidFill>
              </a:rPr>
              <a:t>Pedagogisk differensiering</a:t>
            </a:r>
          </a:p>
        </p:txBody>
      </p:sp>
      <p:pic>
        <p:nvPicPr>
          <p:cNvPr id="2" name="Bilde 1">
            <a:extLst>
              <a:ext uri="{FF2B5EF4-FFF2-40B4-BE49-F238E27FC236}">
                <a16:creationId xmlns:a16="http://schemas.microsoft.com/office/drawing/2014/main" id="{AA2C00B5-64CC-44E9-BE51-553AEBB40790}"/>
              </a:ext>
            </a:extLst>
          </p:cNvPr>
          <p:cNvPicPr>
            <a:picLocks noChangeAspect="1"/>
          </p:cNvPicPr>
          <p:nvPr/>
        </p:nvPicPr>
        <p:blipFill rotWithShape="1">
          <a:blip r:embed="rId2"/>
          <a:srcRect l="2841" t="3918" r="3080" b="17485"/>
          <a:stretch/>
        </p:blipFill>
        <p:spPr>
          <a:xfrm>
            <a:off x="6295405" y="1828800"/>
            <a:ext cx="5077326" cy="2385988"/>
          </a:xfrm>
          <a:prstGeom prst="rect">
            <a:avLst/>
          </a:prstGeom>
        </p:spPr>
      </p:pic>
    </p:spTree>
    <p:extLst>
      <p:ext uri="{BB962C8B-B14F-4D97-AF65-F5344CB8AC3E}">
        <p14:creationId xmlns:p14="http://schemas.microsoft.com/office/powerpoint/2010/main" val="99557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38361" y="876786"/>
            <a:ext cx="10901816" cy="523220"/>
          </a:xfrm>
          <a:prstGeom prst="rect">
            <a:avLst/>
          </a:prstGeom>
        </p:spPr>
        <p:txBody>
          <a:bodyPr wrap="square">
            <a:spAutoFit/>
          </a:bodyPr>
          <a:lstStyle/>
          <a:p>
            <a:r>
              <a:rPr lang="nb-NO" sz="2800" dirty="0"/>
              <a:t>Innhold</a:t>
            </a:r>
          </a:p>
        </p:txBody>
      </p:sp>
      <p:sp>
        <p:nvSpPr>
          <p:cNvPr id="4" name="Plassholder for innhold 2"/>
          <p:cNvSpPr txBox="1">
            <a:spLocks/>
          </p:cNvSpPr>
          <p:nvPr/>
        </p:nvSpPr>
        <p:spPr>
          <a:xfrm>
            <a:off x="694702" y="1717964"/>
            <a:ext cx="10513314" cy="3700886"/>
          </a:xfrm>
          <a:prstGeom prst="rect">
            <a:avLst/>
          </a:prstGeom>
        </p:spPr>
        <p:txBody>
          <a:bodyPr/>
          <a:lstStyle/>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err="1">
                <a:ln>
                  <a:noFill/>
                </a:ln>
                <a:solidFill>
                  <a:schemeClr val="tx2"/>
                </a:solidFill>
                <a:effectLst/>
                <a:uLnTx/>
                <a:uFillTx/>
                <a:latin typeface="+mn-lt"/>
                <a:ea typeface="+mn-ea"/>
                <a:cs typeface="+mn-cs"/>
              </a:rPr>
              <a:t>Hve</a:t>
            </a:r>
            <a:r>
              <a:rPr lang="nb-NO" sz="2400" dirty="0">
                <a:solidFill>
                  <a:schemeClr val="tx2"/>
                </a:solidFill>
              </a:rPr>
              <a:t>m er de?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skal vi kalle dem?</a:t>
            </a: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Hvordan opplever</a:t>
            </a:r>
            <a:r>
              <a:rPr kumimoji="0" lang="nb-NO" sz="2400" b="0" i="0" u="none" strike="noStrike" kern="1200" cap="none" spc="0" normalizeH="0" noProof="0" dirty="0">
                <a:ln>
                  <a:noFill/>
                </a:ln>
                <a:solidFill>
                  <a:schemeClr val="tx2"/>
                </a:solidFill>
                <a:effectLst/>
                <a:uLnTx/>
                <a:uFillTx/>
                <a:latin typeface="+mn-lt"/>
                <a:ea typeface="+mn-ea"/>
                <a:cs typeface="+mn-cs"/>
              </a:rPr>
              <a:t> de skolen?</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lang="nb-NO" sz="2400" dirty="0">
                <a:solidFill>
                  <a:schemeClr val="tx2"/>
                </a:solidFill>
              </a:rPr>
              <a:t>Hvordan kan skolen gi elevene økt læring?</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1" i="0" u="none" strike="noStrike" kern="1200" cap="none" spc="0" normalizeH="0" baseline="0" noProof="0" dirty="0">
                <a:ln>
                  <a:noFill/>
                </a:ln>
                <a:solidFill>
                  <a:schemeClr val="tx2"/>
                </a:solidFill>
                <a:effectLst/>
                <a:uLnTx/>
                <a:uFillTx/>
                <a:latin typeface="+mn-lt"/>
                <a:ea typeface="+mn-ea"/>
                <a:cs typeface="+mn-cs"/>
              </a:rPr>
              <a:t>Hva bør lokale</a:t>
            </a:r>
            <a:r>
              <a:rPr kumimoji="0" lang="nb-NO" sz="2400" b="1" i="0" u="none" strike="noStrike" kern="1200" cap="none" spc="0" normalizeH="0" noProof="0" dirty="0">
                <a:ln>
                  <a:noFill/>
                </a:ln>
                <a:solidFill>
                  <a:schemeClr val="tx2"/>
                </a:solidFill>
                <a:effectLst/>
                <a:uLnTx/>
                <a:uFillTx/>
                <a:latin typeface="+mn-lt"/>
                <a:ea typeface="+mn-ea"/>
                <a:cs typeface="+mn-cs"/>
              </a:rPr>
              <a:t> og nasjonale myndigheter gjøre?</a:t>
            </a:r>
            <a:endParaRPr kumimoji="0" lang="nb-NO" sz="2400" b="1"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endParaRPr kumimoji="0" lang="nb-NO" sz="1799" b="0" i="0" u="none" strike="noStrike" kern="1200" cap="none" spc="0" normalizeH="0" baseline="0" noProof="0" dirty="0">
              <a:ln>
                <a:noFill/>
              </a:ln>
              <a:solidFill>
                <a:schemeClr val="tx2"/>
              </a:solidFill>
              <a:effectLst/>
              <a:uLnTx/>
              <a:uFillTx/>
              <a:latin typeface="+mn-lt"/>
              <a:ea typeface="+mn-ea"/>
              <a:cs typeface="+mn-cs"/>
            </a:endParaRPr>
          </a:p>
        </p:txBody>
      </p:sp>
      <p:sp>
        <p:nvSpPr>
          <p:cNvPr id="5" name="Rektangel 4"/>
          <p:cNvSpPr/>
          <p:nvPr/>
        </p:nvSpPr>
        <p:spPr>
          <a:xfrm>
            <a:off x="471055" y="3477550"/>
            <a:ext cx="11443854" cy="48490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txBox="1">
            <a:spLocks/>
          </p:cNvSpPr>
          <p:nvPr/>
        </p:nvSpPr>
        <p:spPr>
          <a:xfrm>
            <a:off x="791685" y="1035937"/>
            <a:ext cx="10513314" cy="693801"/>
          </a:xfrm>
          <a:prstGeom prst="rect">
            <a:avLst/>
          </a:prstGeom>
        </p:spPr>
        <p:txBody>
          <a:bodyPr/>
          <a:lstStyle/>
          <a:p>
            <a:pPr marL="0" marR="0" lvl="0" indent="0" algn="l" defTabSz="913943" rtl="0" eaLnBrk="1" fontAlgn="auto" latinLnBrk="0" hangingPunct="1">
              <a:lnSpc>
                <a:spcPct val="90000"/>
              </a:lnSpc>
              <a:spcBef>
                <a:spcPct val="0"/>
              </a:spcBef>
              <a:spcAft>
                <a:spcPts val="0"/>
              </a:spcAft>
              <a:buClrTx/>
              <a:buSzTx/>
              <a:buFontTx/>
              <a:buNone/>
              <a:tabLst/>
              <a:defRPr/>
            </a:pPr>
            <a:r>
              <a:rPr lang="nb-NO" sz="2800" dirty="0">
                <a:latin typeface="+mj-lt"/>
                <a:ea typeface="+mj-ea"/>
                <a:cs typeface="+mj-cs"/>
              </a:rPr>
              <a:t>Viktige spørsmål som grunnlag for anbefalinger</a:t>
            </a:r>
            <a:endParaRPr kumimoji="0" lang="nb-NO" sz="2800" i="0" u="none" strike="noStrike" kern="1200" cap="none" spc="0" normalizeH="0" baseline="0" noProof="0" dirty="0">
              <a:ln>
                <a:noFill/>
              </a:ln>
              <a:effectLst/>
              <a:uLnTx/>
              <a:uFillTx/>
              <a:latin typeface="+mj-lt"/>
              <a:ea typeface="+mj-ea"/>
              <a:cs typeface="+mj-cs"/>
            </a:endParaRPr>
          </a:p>
        </p:txBody>
      </p:sp>
      <p:sp>
        <p:nvSpPr>
          <p:cNvPr id="11" name="Rektangel 10"/>
          <p:cNvSpPr/>
          <p:nvPr/>
        </p:nvSpPr>
        <p:spPr>
          <a:xfrm>
            <a:off x="777240" y="2385536"/>
            <a:ext cx="10534227" cy="2677656"/>
          </a:xfrm>
          <a:prstGeom prst="rect">
            <a:avLst/>
          </a:prstGeom>
        </p:spPr>
        <p:txBody>
          <a:bodyPr wrap="square">
            <a:spAutoFit/>
          </a:bodyPr>
          <a:lstStyle/>
          <a:p>
            <a:pPr marL="457200" lvl="0" indent="-457200">
              <a:buFont typeface="Arial" pitchFamily="34" charset="0"/>
              <a:buChar char="•"/>
            </a:pPr>
            <a:r>
              <a:rPr lang="nb-NO" sz="2400" dirty="0"/>
              <a:t>Har vi riktige rammebetingelser og er de klare nok?</a:t>
            </a:r>
          </a:p>
          <a:p>
            <a:pPr marL="457200" lvl="0" indent="-457200">
              <a:buFont typeface="Arial" pitchFamily="34" charset="0"/>
              <a:buChar char="•"/>
            </a:pPr>
            <a:endParaRPr lang="nb-NO" sz="2400" dirty="0"/>
          </a:p>
          <a:p>
            <a:pPr marL="457200" lvl="0" indent="-457200">
              <a:buFont typeface="Arial" pitchFamily="34" charset="0"/>
              <a:buChar char="•"/>
            </a:pPr>
            <a:r>
              <a:rPr lang="nb-NO" sz="2400" dirty="0"/>
              <a:t>Har vi nok kunnskap og forskning? </a:t>
            </a:r>
          </a:p>
          <a:p>
            <a:pPr marL="457200" lvl="0" indent="-457200">
              <a:buFont typeface="Arial" pitchFamily="34" charset="0"/>
              <a:buChar char="•"/>
            </a:pPr>
            <a:endParaRPr lang="nb-NO" sz="2400" dirty="0"/>
          </a:p>
          <a:p>
            <a:pPr marL="457200" lvl="0" indent="-457200">
              <a:buFont typeface="Arial" pitchFamily="34" charset="0"/>
              <a:buChar char="•"/>
            </a:pPr>
            <a:r>
              <a:rPr lang="nb-NO" sz="2400" dirty="0"/>
              <a:t>Har vi nok kompetanse og tilpasset undervisningspraksis?</a:t>
            </a:r>
          </a:p>
          <a:p>
            <a:pPr marL="457200" lvl="0" indent="-457200">
              <a:buFont typeface="Arial" pitchFamily="34" charset="0"/>
              <a:buChar char="•"/>
            </a:pPr>
            <a:endParaRPr lang="nb-NO" sz="2400" dirty="0"/>
          </a:p>
          <a:p>
            <a:pPr marL="457200" lvl="0" indent="-457200">
              <a:buFont typeface="Arial" pitchFamily="34" charset="0"/>
              <a:buChar char="•"/>
            </a:pPr>
            <a:r>
              <a:rPr lang="nb-NO" sz="2400" dirty="0"/>
              <a:t>Har vi et inkluderingsproblem?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Utvalget anbefaler</a:t>
            </a:r>
          </a:p>
        </p:txBody>
      </p:sp>
      <p:sp>
        <p:nvSpPr>
          <p:cNvPr id="3" name="Plassholder for innhold 2"/>
          <p:cNvSpPr>
            <a:spLocks noGrp="1"/>
          </p:cNvSpPr>
          <p:nvPr>
            <p:ph idx="1"/>
          </p:nvPr>
        </p:nvSpPr>
        <p:spPr>
          <a:xfrm>
            <a:off x="661182" y="1785565"/>
            <a:ext cx="3742006" cy="3600450"/>
          </a:xfrm>
        </p:spPr>
        <p:txBody>
          <a:bodyPr>
            <a:normAutofit fontScale="92500" lnSpcReduction="10000"/>
          </a:bodyPr>
          <a:lstStyle/>
          <a:p>
            <a:pPr marL="457200" indent="-457200">
              <a:buFont typeface="+mj-lt"/>
              <a:buAutoNum type="arabicPeriod"/>
            </a:pPr>
            <a:r>
              <a:rPr lang="nb-NO" sz="2000" dirty="0"/>
              <a:t>Utvalget anbefaler flere tiltak satt inn i en helhetlig sammenheng. Tiltakene skal samlet sett sikre et bedre skoletilbud for elever med stort læringspotensial</a:t>
            </a:r>
          </a:p>
          <a:p>
            <a:pPr marL="457200" indent="-457200">
              <a:buFont typeface="+mj-lt"/>
              <a:buAutoNum type="arabicPeriod"/>
            </a:pPr>
            <a:endParaRPr lang="nb-NO" sz="2000" dirty="0"/>
          </a:p>
          <a:p>
            <a:pPr marL="457200" indent="-457200">
              <a:buFont typeface="+mj-lt"/>
              <a:buAutoNum type="arabicPeriod"/>
            </a:pPr>
            <a:r>
              <a:rPr lang="nb-NO" sz="2000" dirty="0"/>
              <a:t> Utvalget har valgt å sortere tiltakene i kategoriene</a:t>
            </a:r>
          </a:p>
          <a:p>
            <a:pPr marL="1158849" lvl="1" indent="-457200"/>
            <a:r>
              <a:rPr lang="nb-NO" sz="1800" dirty="0"/>
              <a:t>Rammebetingelser</a:t>
            </a:r>
          </a:p>
          <a:p>
            <a:pPr marL="1158849" lvl="1" indent="-457200"/>
            <a:r>
              <a:rPr lang="nb-NO" sz="1800" dirty="0"/>
              <a:t>Kunnskap forskning og utdanning</a:t>
            </a:r>
          </a:p>
          <a:p>
            <a:pPr marL="1158849" lvl="1" indent="-457200"/>
            <a:r>
              <a:rPr lang="nb-NO" sz="1800" dirty="0"/>
              <a:t>Kompetanse og undervisningspraksis</a:t>
            </a:r>
            <a:endParaRPr lang="nb-NO" dirty="0"/>
          </a:p>
          <a:p>
            <a:endParaRPr lang="nb-NO" dirty="0"/>
          </a:p>
          <a:p>
            <a:pPr marL="0" indent="0">
              <a:buNone/>
            </a:pPr>
            <a:endParaRPr lang="nb-NO" dirty="0"/>
          </a:p>
        </p:txBody>
      </p:sp>
      <p:pic>
        <p:nvPicPr>
          <p:cNvPr id="4" name="Bilde 3"/>
          <p:cNvPicPr>
            <a:picLocks noChangeAspect="1"/>
          </p:cNvPicPr>
          <p:nvPr/>
        </p:nvPicPr>
        <p:blipFill>
          <a:blip r:embed="rId2" cstate="print"/>
          <a:stretch>
            <a:fillRect/>
          </a:stretch>
        </p:blipFill>
        <p:spPr>
          <a:xfrm>
            <a:off x="4826014" y="1177689"/>
            <a:ext cx="7089321" cy="4716368"/>
          </a:xfrm>
          <a:prstGeom prst="rect">
            <a:avLst/>
          </a:prstGeom>
        </p:spPr>
      </p:pic>
    </p:spTree>
    <p:extLst>
      <p:ext uri="{BB962C8B-B14F-4D97-AF65-F5344CB8AC3E}">
        <p14:creationId xmlns:p14="http://schemas.microsoft.com/office/powerpoint/2010/main" val="391696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427657" y="1299380"/>
            <a:ext cx="5880980" cy="627881"/>
          </a:xfrm>
        </p:spPr>
        <p:txBody>
          <a:bodyPr>
            <a:normAutofit fontScale="90000"/>
          </a:bodyPr>
          <a:lstStyle/>
          <a:p>
            <a:r>
              <a:rPr lang="nb-NO" sz="3100" dirty="0"/>
              <a:t>Rammebetingelser</a:t>
            </a:r>
            <a:r>
              <a:rPr lang="nb-NO" dirty="0"/>
              <a:t> </a:t>
            </a:r>
            <a:br>
              <a:rPr lang="nb-NO" dirty="0"/>
            </a:br>
            <a:br>
              <a:rPr lang="nb-NO" dirty="0"/>
            </a:br>
            <a:br>
              <a:rPr lang="nb-NO" b="0" dirty="0"/>
            </a:br>
            <a:br>
              <a:rPr lang="nb-NO" dirty="0"/>
            </a:br>
            <a:endParaRPr lang="nb-NO" dirty="0"/>
          </a:p>
        </p:txBody>
      </p:sp>
      <p:sp>
        <p:nvSpPr>
          <p:cNvPr id="6" name="Rettvinklet trekant 5"/>
          <p:cNvSpPr/>
          <p:nvPr/>
        </p:nvSpPr>
        <p:spPr>
          <a:xfrm rot="7973392">
            <a:off x="2330667" y="2373395"/>
            <a:ext cx="2096706" cy="226896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nvSpPr>
        <p:spPr>
          <a:xfrm>
            <a:off x="1864727" y="3682608"/>
            <a:ext cx="3073033" cy="923330"/>
          </a:xfrm>
          <a:prstGeom prst="rect">
            <a:avLst/>
          </a:prstGeom>
        </p:spPr>
        <p:txBody>
          <a:bodyPr wrap="square">
            <a:spAutoFit/>
          </a:bodyPr>
          <a:lstStyle/>
          <a:p>
            <a:r>
              <a:rPr lang="nb-NO" b="1" i="1" dirty="0"/>
              <a:t>Det meste ligger til rette, men behov for å tydeliggjøre </a:t>
            </a:r>
            <a:r>
              <a:rPr lang="nb-NO" b="1" i="1" dirty="0" err="1"/>
              <a:t>handlingsrom</a:t>
            </a:r>
            <a:endParaRPr lang="nb-NO" b="1" i="1" dirty="0"/>
          </a:p>
        </p:txBody>
      </p:sp>
    </p:spTree>
    <p:extLst>
      <p:ext uri="{BB962C8B-B14F-4D97-AF65-F5344CB8AC3E}">
        <p14:creationId xmlns:p14="http://schemas.microsoft.com/office/powerpoint/2010/main" val="4290936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427657" y="1214972"/>
            <a:ext cx="5880980" cy="627881"/>
          </a:xfrm>
        </p:spPr>
        <p:txBody>
          <a:bodyPr>
            <a:normAutofit fontScale="90000"/>
          </a:bodyPr>
          <a:lstStyle/>
          <a:p>
            <a:r>
              <a:rPr lang="nb-NO" sz="3100" dirty="0"/>
              <a:t>Kunnskap, forskning og utdanning </a:t>
            </a:r>
            <a:br>
              <a:rPr lang="nb-NO" dirty="0"/>
            </a:br>
            <a:br>
              <a:rPr lang="nb-NO" b="0" dirty="0"/>
            </a:br>
            <a:br>
              <a:rPr lang="nb-NO" dirty="0"/>
            </a:br>
            <a:endParaRPr lang="nb-NO" dirty="0"/>
          </a:p>
        </p:txBody>
      </p:sp>
      <p:sp>
        <p:nvSpPr>
          <p:cNvPr id="6" name="Rettvinklet trekant 5"/>
          <p:cNvSpPr/>
          <p:nvPr/>
        </p:nvSpPr>
        <p:spPr>
          <a:xfrm rot="7973392">
            <a:off x="2330667" y="2373395"/>
            <a:ext cx="2096706" cy="226896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nvSpPr>
        <p:spPr>
          <a:xfrm>
            <a:off x="1864727" y="3682608"/>
            <a:ext cx="3073033" cy="1200329"/>
          </a:xfrm>
          <a:prstGeom prst="rect">
            <a:avLst/>
          </a:prstGeom>
        </p:spPr>
        <p:txBody>
          <a:bodyPr wrap="square">
            <a:spAutoFit/>
          </a:bodyPr>
          <a:lstStyle/>
          <a:p>
            <a:r>
              <a:rPr lang="nb-NO" b="1" dirty="0"/>
              <a:t>Stort behov. Må styrkes for å påvirke undervisningspraksis</a:t>
            </a:r>
            <a:br>
              <a:rPr lang="nb-NO" b="1" dirty="0"/>
            </a:br>
            <a:endParaRPr lang="nb-NO" b="1" i="1" dirty="0"/>
          </a:p>
        </p:txBody>
      </p:sp>
    </p:spTree>
    <p:extLst>
      <p:ext uri="{BB962C8B-B14F-4D97-AF65-F5344CB8AC3E}">
        <p14:creationId xmlns:p14="http://schemas.microsoft.com/office/powerpoint/2010/main" val="4290936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427656" y="1130564"/>
            <a:ext cx="6830079" cy="627881"/>
          </a:xfrm>
        </p:spPr>
        <p:txBody>
          <a:bodyPr>
            <a:normAutofit fontScale="90000"/>
          </a:bodyPr>
          <a:lstStyle/>
          <a:p>
            <a:r>
              <a:rPr lang="nb-NO" sz="3100" dirty="0"/>
              <a:t>Kompetanse og undervisningspraksis</a:t>
            </a:r>
            <a:br>
              <a:rPr lang="nb-NO" dirty="0"/>
            </a:br>
            <a:br>
              <a:rPr lang="nb-NO" b="0" dirty="0"/>
            </a:br>
            <a:br>
              <a:rPr lang="nb-NO" dirty="0"/>
            </a:br>
            <a:endParaRPr lang="nb-NO" dirty="0"/>
          </a:p>
        </p:txBody>
      </p:sp>
      <p:sp>
        <p:nvSpPr>
          <p:cNvPr id="6" name="Rettvinklet trekant 5"/>
          <p:cNvSpPr/>
          <p:nvPr/>
        </p:nvSpPr>
        <p:spPr>
          <a:xfrm rot="7973392">
            <a:off x="2330667" y="2092035"/>
            <a:ext cx="2096706" cy="226896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nvSpPr>
        <p:spPr>
          <a:xfrm>
            <a:off x="1738115" y="3305909"/>
            <a:ext cx="3255916" cy="1754326"/>
          </a:xfrm>
          <a:prstGeom prst="rect">
            <a:avLst/>
          </a:prstGeom>
        </p:spPr>
        <p:txBody>
          <a:bodyPr wrap="square">
            <a:spAutoFit/>
          </a:bodyPr>
          <a:lstStyle/>
          <a:p>
            <a:r>
              <a:rPr lang="nb-NO" b="1" dirty="0"/>
              <a:t>Det viktigste for å svare på mandatet. Oppnås gjennom fremragende læringsmiljø. Krever nasjonalt fokus og profesjonssamarbeid </a:t>
            </a:r>
            <a:br>
              <a:rPr lang="nb-NO" b="1" dirty="0"/>
            </a:br>
            <a:endParaRPr lang="nb-NO" b="1" i="1" dirty="0"/>
          </a:p>
        </p:txBody>
      </p:sp>
    </p:spTree>
    <p:extLst>
      <p:ext uri="{BB962C8B-B14F-4D97-AF65-F5344CB8AC3E}">
        <p14:creationId xmlns:p14="http://schemas.microsoft.com/office/powerpoint/2010/main" val="4290936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15636" y="1953510"/>
            <a:ext cx="6373091" cy="2431435"/>
          </a:xfrm>
          <a:prstGeom prst="rect">
            <a:avLst/>
          </a:prstGeom>
          <a:noFill/>
        </p:spPr>
        <p:txBody>
          <a:bodyPr wrap="square" rtlCol="0">
            <a:spAutoFit/>
          </a:bodyPr>
          <a:lstStyle/>
          <a:p>
            <a:r>
              <a:rPr lang="nb-NO" sz="2000" i="1" dirty="0"/>
              <a:t>”Lærere må passe på å ikke ”henge oss ut”, verken positivt eller negativt. Lærerne må snakke om det at vi har ulike ferdighetsnivå i klassen som noe normalt og naturlig. Bør ikke presentere det sånn at noen er smartere og noen er dummere, lærerne bør heller snakke om at vi lærer forskjellig og i forskjellig tempo”</a:t>
            </a:r>
          </a:p>
          <a:p>
            <a:endParaRPr lang="nb-NO" sz="2000" i="1" dirty="0"/>
          </a:p>
          <a:p>
            <a:r>
              <a:rPr lang="nb-NO" sz="1200" dirty="0"/>
              <a:t>Innspill til utvalget fra </a:t>
            </a:r>
            <a:r>
              <a:rPr lang="nb-NO" sz="1200" i="1" dirty="0" err="1"/>
              <a:t>SkoleProffene</a:t>
            </a:r>
            <a:endParaRPr lang="nb-NO" sz="1200" i="1" dirty="0"/>
          </a:p>
        </p:txBody>
      </p:sp>
      <p:sp>
        <p:nvSpPr>
          <p:cNvPr id="3" name="TekstSylinder 2">
            <a:extLst>
              <a:ext uri="{FF2B5EF4-FFF2-40B4-BE49-F238E27FC236}">
                <a16:creationId xmlns:a16="http://schemas.microsoft.com/office/drawing/2014/main" id="{9145E475-B784-4C4C-927E-84CBB9F20C07}"/>
              </a:ext>
            </a:extLst>
          </p:cNvPr>
          <p:cNvSpPr txBox="1"/>
          <p:nvPr/>
        </p:nvSpPr>
        <p:spPr>
          <a:xfrm>
            <a:off x="4977476" y="4981190"/>
            <a:ext cx="6373091" cy="400110"/>
          </a:xfrm>
          <a:prstGeom prst="rect">
            <a:avLst/>
          </a:prstGeom>
          <a:noFill/>
        </p:spPr>
        <p:txBody>
          <a:bodyPr wrap="square" rtlCol="0">
            <a:spAutoFit/>
          </a:bodyPr>
          <a:lstStyle/>
          <a:p>
            <a:r>
              <a:rPr lang="nb-NO" sz="2000" i="1" dirty="0"/>
              <a:t>Det normale er variasjon. Hvert barn er unikt!</a:t>
            </a:r>
          </a:p>
        </p:txBody>
      </p:sp>
    </p:spTree>
    <p:extLst>
      <p:ext uri="{BB962C8B-B14F-4D97-AF65-F5344CB8AC3E}">
        <p14:creationId xmlns:p14="http://schemas.microsoft.com/office/powerpoint/2010/main" val="3614642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2FC9BD3-1968-4AA5-8BFF-33E1529F1876}"/>
              </a:ext>
            </a:extLst>
          </p:cNvPr>
          <p:cNvPicPr/>
          <p:nvPr/>
        </p:nvPicPr>
        <p:blipFill rotWithShape="1">
          <a:blip r:embed="rId2" cstate="print"/>
          <a:srcRect l="26677" t="24520" r="47960" b="13997"/>
          <a:stretch/>
        </p:blipFill>
        <p:spPr bwMode="auto">
          <a:xfrm>
            <a:off x="3731977" y="0"/>
            <a:ext cx="5002949" cy="57751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937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786008" y="1334469"/>
            <a:ext cx="4016734" cy="210434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Vi ønsker å bruke ressursene på de som trenger det mest</a:t>
            </a:r>
          </a:p>
        </p:txBody>
      </p:sp>
      <p:sp>
        <p:nvSpPr>
          <p:cNvPr id="8" name="Rektangel 7"/>
          <p:cNvSpPr/>
          <p:nvPr/>
        </p:nvSpPr>
        <p:spPr>
          <a:xfrm>
            <a:off x="5032677" y="3646100"/>
            <a:ext cx="4016734" cy="21043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Vi har et regelverk som hindrer oss</a:t>
            </a:r>
          </a:p>
        </p:txBody>
      </p:sp>
      <p:sp>
        <p:nvSpPr>
          <p:cNvPr id="9" name="Rektangel 8"/>
          <p:cNvSpPr/>
          <p:nvPr/>
        </p:nvSpPr>
        <p:spPr>
          <a:xfrm>
            <a:off x="786008" y="3646100"/>
            <a:ext cx="4016734" cy="21043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Vi er ikke gode nok på tilpasset opplæring</a:t>
            </a:r>
          </a:p>
        </p:txBody>
      </p:sp>
      <p:sp>
        <p:nvSpPr>
          <p:cNvPr id="10" name="Rektangel 9"/>
          <p:cNvSpPr/>
          <p:nvPr/>
        </p:nvSpPr>
        <p:spPr>
          <a:xfrm>
            <a:off x="5032677" y="1334469"/>
            <a:ext cx="4016734" cy="210434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Vi har ikke nok kunnskap om elevgruppen</a:t>
            </a:r>
          </a:p>
        </p:txBody>
      </p:sp>
      <p:sp>
        <p:nvSpPr>
          <p:cNvPr id="12" name="Rectangle 4"/>
          <p:cNvSpPr txBox="1">
            <a:spLocks noChangeArrowheads="1"/>
          </p:cNvSpPr>
          <p:nvPr>
            <p:custDataLst>
              <p:tags r:id="rId1"/>
            </p:custDataLst>
          </p:nvPr>
        </p:nvSpPr>
        <p:spPr bwMode="gray">
          <a:xfrm>
            <a:off x="746382" y="504371"/>
            <a:ext cx="11719377" cy="372541"/>
          </a:xfrm>
          <a:prstGeom prst="rect">
            <a:avLst/>
          </a:prstGeom>
        </p:spPr>
        <p:txBody>
          <a:bodyPr>
            <a:noAutofit/>
          </a:bodyPr>
          <a:lstStyle/>
          <a:p>
            <a:pPr marL="0" marR="0" lvl="0" indent="0" algn="l" defTabSz="913943" rtl="0" eaLnBrk="1" fontAlgn="auto" latinLnBrk="0" hangingPunct="1">
              <a:lnSpc>
                <a:spcPct val="90000"/>
              </a:lnSpc>
              <a:spcBef>
                <a:spcPct val="0"/>
              </a:spcBef>
              <a:spcAft>
                <a:spcPts val="0"/>
              </a:spcAft>
              <a:buClrTx/>
              <a:buSzTx/>
              <a:buFontTx/>
              <a:buNone/>
              <a:tabLst/>
              <a:defRPr/>
            </a:pPr>
            <a:r>
              <a:rPr kumimoji="0" lang="en-US" altLang="zh-TW" sz="2800" i="0" u="none" strike="noStrike" kern="1200" cap="none" spc="0" normalizeH="0" baseline="0" noProof="0" dirty="0" err="1">
                <a:ln>
                  <a:noFill/>
                </a:ln>
                <a:solidFill>
                  <a:srgbClr val="002060"/>
                </a:solidFill>
                <a:effectLst/>
                <a:uLnTx/>
                <a:uFillTx/>
                <a:latin typeface="+mj-lt"/>
                <a:ea typeface="PMingLiU" pitchFamily="18" charset="-120"/>
                <a:cs typeface="+mj-cs"/>
              </a:rPr>
              <a:t>Hva</a:t>
            </a:r>
            <a:r>
              <a:rPr kumimoji="0" lang="en-US" altLang="zh-TW" sz="2800" i="0" u="none" strike="noStrike" kern="1200" cap="none" spc="0" normalizeH="0" baseline="0" noProof="0" dirty="0">
                <a:ln>
                  <a:noFill/>
                </a:ln>
                <a:solidFill>
                  <a:srgbClr val="002060"/>
                </a:solidFill>
                <a:effectLst/>
                <a:uLnTx/>
                <a:uFillTx/>
                <a:latin typeface="+mj-lt"/>
                <a:ea typeface="PMingLiU" pitchFamily="18" charset="-120"/>
                <a:cs typeface="+mj-cs"/>
              </a:rPr>
              <a:t> </a:t>
            </a:r>
            <a:r>
              <a:rPr kumimoji="0" lang="en-US" altLang="zh-TW" sz="2800" i="0" u="none" strike="noStrike" kern="1200" cap="none" spc="0" normalizeH="0" baseline="0" noProof="0" dirty="0" err="1">
                <a:ln>
                  <a:noFill/>
                </a:ln>
                <a:solidFill>
                  <a:srgbClr val="002060"/>
                </a:solidFill>
                <a:effectLst/>
                <a:uLnTx/>
                <a:uFillTx/>
                <a:latin typeface="+mj-lt"/>
                <a:ea typeface="PMingLiU" pitchFamily="18" charset="-120"/>
                <a:cs typeface="+mj-cs"/>
              </a:rPr>
              <a:t>har</a:t>
            </a:r>
            <a:r>
              <a:rPr kumimoji="0" lang="en-US" altLang="zh-TW" sz="2800" i="0" u="none" strike="noStrike" kern="1200" cap="none" spc="0" normalizeH="0" baseline="0" noProof="0" dirty="0">
                <a:ln>
                  <a:noFill/>
                </a:ln>
                <a:solidFill>
                  <a:srgbClr val="002060"/>
                </a:solidFill>
                <a:effectLst/>
                <a:uLnTx/>
                <a:uFillTx/>
                <a:latin typeface="+mj-lt"/>
                <a:ea typeface="PMingLiU" pitchFamily="18" charset="-120"/>
                <a:cs typeface="+mj-cs"/>
              </a:rPr>
              <a:t> </a:t>
            </a:r>
            <a:r>
              <a:rPr kumimoji="0" lang="en-US" altLang="zh-TW" sz="2800" i="0" u="none" strike="noStrike" kern="1200" cap="none" spc="0" normalizeH="0" baseline="0" noProof="0" dirty="0" err="1">
                <a:ln>
                  <a:noFill/>
                </a:ln>
                <a:solidFill>
                  <a:srgbClr val="002060"/>
                </a:solidFill>
                <a:effectLst/>
                <a:uLnTx/>
                <a:uFillTx/>
                <a:latin typeface="+mj-lt"/>
                <a:ea typeface="PMingLiU" pitchFamily="18" charset="-120"/>
                <a:cs typeface="+mj-cs"/>
              </a:rPr>
              <a:t>hindret</a:t>
            </a:r>
            <a:r>
              <a:rPr kumimoji="0" lang="en-US" altLang="zh-TW" sz="2800" i="0" u="none" strike="noStrike" kern="1200" cap="none" spc="0" normalizeH="0" noProof="0" dirty="0">
                <a:ln>
                  <a:noFill/>
                </a:ln>
                <a:solidFill>
                  <a:srgbClr val="002060"/>
                </a:solidFill>
                <a:effectLst/>
                <a:uLnTx/>
                <a:uFillTx/>
                <a:latin typeface="+mj-lt"/>
                <a:ea typeface="PMingLiU" pitchFamily="18" charset="-120"/>
                <a:cs typeface="+mj-cs"/>
              </a:rPr>
              <a:t> </a:t>
            </a:r>
            <a:r>
              <a:rPr kumimoji="0" lang="en-US" altLang="zh-TW" sz="2800" i="0" u="none" strike="noStrike" kern="1200" cap="none" spc="0" normalizeH="0" noProof="0" dirty="0" err="1">
                <a:ln>
                  <a:noFill/>
                </a:ln>
                <a:solidFill>
                  <a:srgbClr val="002060"/>
                </a:solidFill>
                <a:effectLst/>
                <a:uLnTx/>
                <a:uFillTx/>
                <a:latin typeface="+mj-lt"/>
                <a:ea typeface="PMingLiU" pitchFamily="18" charset="-120"/>
                <a:cs typeface="+mj-cs"/>
              </a:rPr>
              <a:t>oss</a:t>
            </a:r>
            <a:r>
              <a:rPr kumimoji="0" lang="en-US" altLang="zh-TW" sz="2800" i="0" u="none" strike="noStrike" kern="1200" cap="none" spc="0" normalizeH="0" noProof="0" dirty="0">
                <a:ln>
                  <a:noFill/>
                </a:ln>
                <a:solidFill>
                  <a:srgbClr val="002060"/>
                </a:solidFill>
                <a:effectLst/>
                <a:uLnTx/>
                <a:uFillTx/>
                <a:latin typeface="+mj-lt"/>
                <a:ea typeface="PMingLiU" pitchFamily="18" charset="-120"/>
                <a:cs typeface="+mj-cs"/>
              </a:rPr>
              <a:t> </a:t>
            </a:r>
            <a:r>
              <a:rPr kumimoji="0" lang="en-US" altLang="zh-TW" sz="2800" i="0" u="none" strike="noStrike" kern="1200" cap="none" spc="0" normalizeH="0" noProof="0" dirty="0" err="1">
                <a:ln>
                  <a:noFill/>
                </a:ln>
                <a:solidFill>
                  <a:srgbClr val="002060"/>
                </a:solidFill>
                <a:effectLst/>
                <a:uLnTx/>
                <a:uFillTx/>
                <a:latin typeface="+mj-lt"/>
                <a:ea typeface="PMingLiU" pitchFamily="18" charset="-120"/>
                <a:cs typeface="+mj-cs"/>
              </a:rPr>
              <a:t>tidligere</a:t>
            </a:r>
            <a:r>
              <a:rPr kumimoji="0" lang="en-US" altLang="zh-TW" sz="2800" i="0" u="none" strike="noStrike" kern="1200" cap="none" spc="0" normalizeH="0" noProof="0" dirty="0">
                <a:ln>
                  <a:noFill/>
                </a:ln>
                <a:solidFill>
                  <a:srgbClr val="002060"/>
                </a:solidFill>
                <a:effectLst/>
                <a:uLnTx/>
                <a:uFillTx/>
                <a:latin typeface="+mj-lt"/>
                <a:ea typeface="PMingLiU" pitchFamily="18" charset="-120"/>
                <a:cs typeface="+mj-cs"/>
              </a:rPr>
              <a:t>?</a:t>
            </a:r>
            <a:endParaRPr kumimoji="0" lang="en-GB" sz="2800" i="0" u="none" strike="noStrike" kern="120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p14="http://schemas.microsoft.com/office/powerpoint/2010/main" val="323350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njos\AppData\Local\Microsoft\Windows\Temporary Internet Files\Content.Outlook\OL50UKT2\IMG_2568.JPG"/>
          <p:cNvPicPr>
            <a:picLocks noChangeAspect="1" noChangeArrowheads="1"/>
          </p:cNvPicPr>
          <p:nvPr/>
        </p:nvPicPr>
        <p:blipFill>
          <a:blip r:embed="rId2" cstate="print"/>
          <a:srcRect l="5704" r="13295"/>
          <a:stretch>
            <a:fillRect/>
          </a:stretch>
        </p:blipFill>
        <p:spPr bwMode="auto">
          <a:xfrm>
            <a:off x="0" y="0"/>
            <a:ext cx="7188591" cy="5973618"/>
          </a:xfrm>
          <a:prstGeom prst="rect">
            <a:avLst/>
          </a:prstGeom>
          <a:noFill/>
        </p:spPr>
      </p:pic>
      <p:pic>
        <p:nvPicPr>
          <p:cNvPr id="10242" name="Picture 2" descr="https://static1.squarespace.com/static/56976a545827c3e6d2cb0270/t/57d98fced482e92af1677919/1473875926629/?format=300w"/>
          <p:cNvPicPr>
            <a:picLocks noChangeAspect="1" noChangeArrowheads="1"/>
          </p:cNvPicPr>
          <p:nvPr/>
        </p:nvPicPr>
        <p:blipFill>
          <a:blip r:embed="rId3" cstate="print"/>
          <a:srcRect/>
          <a:stretch>
            <a:fillRect/>
          </a:stretch>
        </p:blipFill>
        <p:spPr bwMode="auto">
          <a:xfrm>
            <a:off x="7206572" y="2323246"/>
            <a:ext cx="4950942" cy="3641455"/>
          </a:xfrm>
          <a:prstGeom prst="rect">
            <a:avLst/>
          </a:prstGeom>
          <a:noFill/>
        </p:spPr>
      </p:pic>
      <p:sp>
        <p:nvSpPr>
          <p:cNvPr id="4" name="TekstSylinder 3"/>
          <p:cNvSpPr txBox="1"/>
          <p:nvPr/>
        </p:nvSpPr>
        <p:spPr>
          <a:xfrm>
            <a:off x="7765366" y="731520"/>
            <a:ext cx="4220308" cy="584775"/>
          </a:xfrm>
          <a:prstGeom prst="rect">
            <a:avLst/>
          </a:prstGeom>
          <a:noFill/>
        </p:spPr>
        <p:txBody>
          <a:bodyPr wrap="square" rtlCol="0">
            <a:spAutoFit/>
          </a:bodyPr>
          <a:lstStyle/>
          <a:p>
            <a:r>
              <a:rPr lang="nb-NO" sz="3200" i="1" dirty="0">
                <a:solidFill>
                  <a:schemeClr val="accent4">
                    <a:lumMod val="60000"/>
                    <a:lumOff val="40000"/>
                  </a:schemeClr>
                </a:solidFill>
              </a:rPr>
              <a:t>Utvalg og sekretariat</a:t>
            </a:r>
          </a:p>
        </p:txBody>
      </p:sp>
    </p:spTree>
    <p:extLst>
      <p:ext uri="{BB962C8B-B14F-4D97-AF65-F5344CB8AC3E}">
        <p14:creationId xmlns:p14="http://schemas.microsoft.com/office/powerpoint/2010/main" val="137770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1685" y="646956"/>
            <a:ext cx="4477739" cy="693801"/>
          </a:xfrm>
        </p:spPr>
        <p:txBody>
          <a:bodyPr/>
          <a:lstStyle/>
          <a:p>
            <a:r>
              <a:rPr lang="nb-NO" dirty="0"/>
              <a:t>En intens og lærerik utvalgs-periode</a:t>
            </a:r>
          </a:p>
        </p:txBody>
      </p:sp>
      <p:sp>
        <p:nvSpPr>
          <p:cNvPr id="3" name="Plassholder for innhold 2"/>
          <p:cNvSpPr>
            <a:spLocks noGrp="1"/>
          </p:cNvSpPr>
          <p:nvPr>
            <p:ph idx="1"/>
          </p:nvPr>
        </p:nvSpPr>
        <p:spPr>
          <a:xfrm>
            <a:off x="791685" y="1485901"/>
            <a:ext cx="10513314" cy="3600450"/>
          </a:xfrm>
        </p:spPr>
        <p:txBody>
          <a:bodyPr/>
          <a:lstStyle/>
          <a:p>
            <a:r>
              <a:rPr lang="nb-NO" dirty="0"/>
              <a:t>8 utvalgsmøter</a:t>
            </a:r>
          </a:p>
          <a:p>
            <a:r>
              <a:rPr lang="nb-NO" dirty="0"/>
              <a:t>Studietur til London og Cardiff </a:t>
            </a:r>
          </a:p>
          <a:p>
            <a:r>
              <a:rPr lang="nb-NO" dirty="0"/>
              <a:t>Skolebesøk</a:t>
            </a:r>
          </a:p>
          <a:p>
            <a:r>
              <a:rPr lang="nb-NO" dirty="0"/>
              <a:t>Møter med organisasjonene</a:t>
            </a:r>
          </a:p>
          <a:p>
            <a:r>
              <a:rPr lang="nb-NO" dirty="0"/>
              <a:t>Innspillkonferanse</a:t>
            </a:r>
          </a:p>
          <a:p>
            <a:r>
              <a:rPr lang="nb-NO" dirty="0"/>
              <a:t>Forskningsoppsummering fra </a:t>
            </a:r>
            <a:br>
              <a:rPr lang="nb-NO" dirty="0"/>
            </a:br>
            <a:r>
              <a:rPr lang="nb-NO" dirty="0"/>
              <a:t>Kunnskapssenter for utdanning</a:t>
            </a:r>
          </a:p>
          <a:p>
            <a:endParaRPr lang="nb-NO" dirty="0"/>
          </a:p>
        </p:txBody>
      </p:sp>
      <p:pic>
        <p:nvPicPr>
          <p:cNvPr id="5" name="Bilde 4"/>
          <p:cNvPicPr>
            <a:picLocks noChangeAspect="1"/>
          </p:cNvPicPr>
          <p:nvPr/>
        </p:nvPicPr>
        <p:blipFill rotWithShape="1">
          <a:blip r:embed="rId3" cstate="print">
            <a:extLst>
              <a:ext uri="{28A0092B-C50C-407E-A947-70E740481C1C}">
                <a14:useLocalDpi xmlns:a14="http://schemas.microsoft.com/office/drawing/2010/main" val="0"/>
              </a:ext>
            </a:extLst>
          </a:blip>
          <a:srcRect l="22174" t="30282" r="7091" b="12994"/>
          <a:stretch/>
        </p:blipFill>
        <p:spPr>
          <a:xfrm>
            <a:off x="8074618" y="2672243"/>
            <a:ext cx="3937272" cy="3157365"/>
          </a:xfrm>
          <a:prstGeom prst="rect">
            <a:avLst/>
          </a:prstGeom>
        </p:spPr>
      </p:pic>
      <p:pic>
        <p:nvPicPr>
          <p:cNvPr id="6" name="Bilde 5"/>
          <p:cNvPicPr>
            <a:picLocks noChangeAspect="1"/>
          </p:cNvPicPr>
          <p:nvPr/>
        </p:nvPicPr>
        <p:blipFill rotWithShape="1">
          <a:blip r:embed="rId4" cstate="print">
            <a:extLst>
              <a:ext uri="{28A0092B-C50C-407E-A947-70E740481C1C}">
                <a14:useLocalDpi xmlns:a14="http://schemas.microsoft.com/office/drawing/2010/main" val="0"/>
              </a:ext>
            </a:extLst>
          </a:blip>
          <a:srcRect l="15012" t="28927" r="12395"/>
          <a:stretch/>
        </p:blipFill>
        <p:spPr>
          <a:xfrm>
            <a:off x="5269424" y="50020"/>
            <a:ext cx="3518816" cy="2583883"/>
          </a:xfrm>
          <a:prstGeom prst="rect">
            <a:avLst/>
          </a:prstGeom>
        </p:spPr>
      </p:pic>
      <p:pic>
        <p:nvPicPr>
          <p:cNvPr id="7" name="Bilde 6"/>
          <p:cNvPicPr>
            <a:picLocks noChangeAspect="1"/>
          </p:cNvPicPr>
          <p:nvPr/>
        </p:nvPicPr>
        <p:blipFill rotWithShape="1">
          <a:blip r:embed="rId5" cstate="print">
            <a:extLst>
              <a:ext uri="{28A0092B-C50C-407E-A947-70E740481C1C}">
                <a14:useLocalDpi xmlns:a14="http://schemas.microsoft.com/office/drawing/2010/main" val="0"/>
              </a:ext>
            </a:extLst>
          </a:blip>
          <a:srcRect t="32090" b="36723"/>
          <a:stretch/>
        </p:blipFill>
        <p:spPr>
          <a:xfrm>
            <a:off x="524132" y="4415745"/>
            <a:ext cx="6858000" cy="2138766"/>
          </a:xfrm>
          <a:prstGeom prst="rect">
            <a:avLst/>
          </a:prstGeom>
        </p:spPr>
      </p:pic>
      <p:pic>
        <p:nvPicPr>
          <p:cNvPr id="8" name="Bilde 7"/>
          <p:cNvPicPr>
            <a:picLocks noChangeAspect="1"/>
          </p:cNvPicPr>
          <p:nvPr/>
        </p:nvPicPr>
        <p:blipFill rotWithShape="1">
          <a:blip r:embed="rId6" cstate="print">
            <a:extLst>
              <a:ext uri="{28A0092B-C50C-407E-A947-70E740481C1C}">
                <a14:useLocalDpi xmlns:a14="http://schemas.microsoft.com/office/drawing/2010/main" val="0"/>
              </a:ext>
            </a:extLst>
          </a:blip>
          <a:srcRect l="4863" t="31274" r="9888" b="31442"/>
          <a:stretch/>
        </p:blipFill>
        <p:spPr>
          <a:xfrm>
            <a:off x="8788240" y="50021"/>
            <a:ext cx="3223649" cy="2507200"/>
          </a:xfrm>
          <a:prstGeom prst="rect">
            <a:avLst/>
          </a:prstGeom>
        </p:spPr>
      </p:pic>
    </p:spTree>
    <p:extLst>
      <p:ext uri="{BB962C8B-B14F-4D97-AF65-F5344CB8AC3E}">
        <p14:creationId xmlns:p14="http://schemas.microsoft.com/office/powerpoint/2010/main" val="422160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2"/>
          <p:cNvSpPr txBox="1">
            <a:spLocks/>
          </p:cNvSpPr>
          <p:nvPr/>
        </p:nvSpPr>
        <p:spPr>
          <a:xfrm>
            <a:off x="623067" y="1282750"/>
            <a:ext cx="10967085" cy="634082"/>
          </a:xfrm>
          <a:prstGeom prst="rect">
            <a:avLst/>
          </a:prstGeom>
        </p:spPr>
        <p:txBody>
          <a:bodyPr lIns="91409" tIns="45705" rIns="91409" bIns="45705">
            <a:noAutofit/>
          </a:bodyPr>
          <a:lstStyle/>
          <a:p>
            <a:pPr marL="0" marR="0" lvl="0" indent="0" algn="l" defTabSz="914083" rtl="0" eaLnBrk="1" fontAlgn="auto" latinLnBrk="0" hangingPunct="1">
              <a:lnSpc>
                <a:spcPct val="100000"/>
              </a:lnSpc>
              <a:spcBef>
                <a:spcPct val="0"/>
              </a:spcBef>
              <a:spcAft>
                <a:spcPts val="0"/>
              </a:spcAft>
              <a:buClrTx/>
              <a:buSzTx/>
              <a:buFontTx/>
              <a:buNone/>
              <a:tabLst/>
              <a:defRPr/>
            </a:pPr>
            <a:r>
              <a:rPr kumimoji="0" lang="nb-NO" sz="2800" b="0" i="0" u="none" strike="noStrike" kern="1200" cap="none" spc="0" normalizeH="0" baseline="0" noProof="0" dirty="0">
                <a:ln>
                  <a:noFill/>
                </a:ln>
                <a:solidFill>
                  <a:srgbClr val="002060"/>
                </a:solidFill>
                <a:effectLst/>
                <a:uLnTx/>
                <a:uFillTx/>
                <a:latin typeface="Arial"/>
                <a:ea typeface="+mn-ea"/>
                <a:cs typeface="+mn-cs"/>
              </a:rPr>
              <a:t>Stegene i utvalgets arbeid</a:t>
            </a:r>
          </a:p>
        </p:txBody>
      </p:sp>
      <p:graphicFrame>
        <p:nvGraphicFramePr>
          <p:cNvPr id="3" name="Diagram 2"/>
          <p:cNvGraphicFramePr/>
          <p:nvPr>
            <p:extLst/>
          </p:nvPr>
        </p:nvGraphicFramePr>
        <p:xfrm>
          <a:off x="623067" y="1700808"/>
          <a:ext cx="1074759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14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Noen høringsuttalelser</a:t>
            </a:r>
          </a:p>
        </p:txBody>
      </p:sp>
      <p:pic>
        <p:nvPicPr>
          <p:cNvPr id="4" name="Bilde 3"/>
          <p:cNvPicPr>
            <a:picLocks noChangeAspect="1"/>
          </p:cNvPicPr>
          <p:nvPr/>
        </p:nvPicPr>
        <p:blipFill>
          <a:blip r:embed="rId3"/>
          <a:stretch>
            <a:fillRect/>
          </a:stretch>
        </p:blipFill>
        <p:spPr>
          <a:xfrm>
            <a:off x="791685" y="5102116"/>
            <a:ext cx="8250634" cy="870208"/>
          </a:xfrm>
          <a:prstGeom prst="rect">
            <a:avLst/>
          </a:prstGeom>
        </p:spPr>
      </p:pic>
      <p:sp>
        <p:nvSpPr>
          <p:cNvPr id="5" name="Rektangel 4"/>
          <p:cNvSpPr/>
          <p:nvPr/>
        </p:nvSpPr>
        <p:spPr>
          <a:xfrm rot="1404978">
            <a:off x="458693" y="2019116"/>
            <a:ext cx="3286829" cy="1754326"/>
          </a:xfrm>
          <a:prstGeom prst="rect">
            <a:avLst/>
          </a:prstGeom>
        </p:spPr>
        <p:txBody>
          <a:bodyPr wrap="square">
            <a:spAutoFit/>
          </a:bodyPr>
          <a:lstStyle/>
          <a:p>
            <a:r>
              <a:rPr lang="nb-NO" b="1" dirty="0">
                <a:solidFill>
                  <a:schemeClr val="accent3"/>
                </a:solidFill>
              </a:rPr>
              <a:t>Elevorganisasjonen</a:t>
            </a:r>
            <a:r>
              <a:rPr lang="nb-NO" dirty="0">
                <a:solidFill>
                  <a:schemeClr val="accent3"/>
                </a:solidFill>
              </a:rPr>
              <a:t> stiller seg positive til alle </a:t>
            </a:r>
            <a:r>
              <a:rPr lang="nb-NO" dirty="0" err="1">
                <a:solidFill>
                  <a:schemeClr val="accent3"/>
                </a:solidFill>
              </a:rPr>
              <a:t>Jøsendalutvalgets</a:t>
            </a:r>
            <a:r>
              <a:rPr lang="nb-NO" dirty="0">
                <a:solidFill>
                  <a:schemeClr val="accent3"/>
                </a:solidFill>
              </a:rPr>
              <a:t> forslag til tiltak for å skape et fremragende læringsmiljø for alle elever</a:t>
            </a:r>
          </a:p>
        </p:txBody>
      </p:sp>
      <p:sp>
        <p:nvSpPr>
          <p:cNvPr id="6" name="Rektangel 5"/>
          <p:cNvSpPr/>
          <p:nvPr/>
        </p:nvSpPr>
        <p:spPr>
          <a:xfrm rot="981674">
            <a:off x="7458729" y="2001347"/>
            <a:ext cx="5047796" cy="2585323"/>
          </a:xfrm>
          <a:prstGeom prst="rect">
            <a:avLst/>
          </a:prstGeom>
        </p:spPr>
        <p:txBody>
          <a:bodyPr wrap="square">
            <a:spAutoFit/>
          </a:bodyPr>
          <a:lstStyle/>
          <a:p>
            <a:r>
              <a:rPr lang="nb-NO" dirty="0">
                <a:solidFill>
                  <a:schemeClr val="accent1"/>
                </a:solidFill>
              </a:rPr>
              <a:t>A gi bedre læring for elever med stort læringspotensial vil derfor kunne styrke forutsetningene for en vellykket omstilling i norsk arbeidsliv. </a:t>
            </a:r>
            <a:r>
              <a:rPr lang="nb-NO" b="1" dirty="0">
                <a:solidFill>
                  <a:schemeClr val="accent1"/>
                </a:solidFill>
              </a:rPr>
              <a:t>Spekter</a:t>
            </a:r>
            <a:r>
              <a:rPr lang="nb-NO" dirty="0">
                <a:solidFill>
                  <a:schemeClr val="accent1"/>
                </a:solidFill>
              </a:rPr>
              <a:t> mener samtidig at utredningen i for liten grad argumenterer for effekter og gevinster av en slik satsing, blant annet for fremtidig produktivitetsvekst. En slik argumentasjon ville styrket utredningens gjennomslagskraft</a:t>
            </a:r>
          </a:p>
        </p:txBody>
      </p:sp>
      <p:sp>
        <p:nvSpPr>
          <p:cNvPr id="8" name="Rektangel 7"/>
          <p:cNvSpPr/>
          <p:nvPr/>
        </p:nvSpPr>
        <p:spPr>
          <a:xfrm rot="1090031">
            <a:off x="3663841" y="1838555"/>
            <a:ext cx="3736675" cy="2031325"/>
          </a:xfrm>
          <a:prstGeom prst="rect">
            <a:avLst/>
          </a:prstGeom>
        </p:spPr>
        <p:txBody>
          <a:bodyPr wrap="square">
            <a:spAutoFit/>
          </a:bodyPr>
          <a:lstStyle/>
          <a:p>
            <a:r>
              <a:rPr lang="nb-NO" b="1" dirty="0">
                <a:solidFill>
                  <a:schemeClr val="accent5"/>
                </a:solidFill>
              </a:rPr>
              <a:t>Skolelederforbundet </a:t>
            </a:r>
            <a:r>
              <a:rPr lang="nb-NO" dirty="0">
                <a:solidFill>
                  <a:schemeClr val="accent5"/>
                </a:solidFill>
              </a:rPr>
              <a:t>er av den oppfatning at Jøsendalutvalget har levert en god utredning som gir</a:t>
            </a:r>
          </a:p>
          <a:p>
            <a:r>
              <a:rPr lang="nb-NO" dirty="0">
                <a:solidFill>
                  <a:schemeClr val="accent5"/>
                </a:solidFill>
              </a:rPr>
              <a:t>sektoren et godt kunnskaps-grunnlag i arbeidet med å sikre elever med stort læringspotensial et enda bedre opplæringstilbud</a:t>
            </a:r>
          </a:p>
        </p:txBody>
      </p:sp>
    </p:spTree>
    <p:extLst>
      <p:ext uri="{BB962C8B-B14F-4D97-AF65-F5344CB8AC3E}">
        <p14:creationId xmlns:p14="http://schemas.microsoft.com/office/powerpoint/2010/main" val="267443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38361" y="876786"/>
            <a:ext cx="10901816" cy="523220"/>
          </a:xfrm>
          <a:prstGeom prst="rect">
            <a:avLst/>
          </a:prstGeom>
        </p:spPr>
        <p:txBody>
          <a:bodyPr wrap="square">
            <a:spAutoFit/>
          </a:bodyPr>
          <a:lstStyle/>
          <a:p>
            <a:r>
              <a:rPr lang="nb-NO" sz="2800" dirty="0">
                <a:solidFill>
                  <a:srgbClr val="002060"/>
                </a:solidFill>
              </a:rPr>
              <a:t>Innhold</a:t>
            </a:r>
          </a:p>
        </p:txBody>
      </p:sp>
      <p:sp>
        <p:nvSpPr>
          <p:cNvPr id="4" name="Plassholder for innhold 2"/>
          <p:cNvSpPr txBox="1">
            <a:spLocks/>
          </p:cNvSpPr>
          <p:nvPr/>
        </p:nvSpPr>
        <p:spPr>
          <a:xfrm>
            <a:off x="694702" y="1717964"/>
            <a:ext cx="10513314" cy="3700886"/>
          </a:xfrm>
          <a:prstGeom prst="rect">
            <a:avLst/>
          </a:prstGeom>
        </p:spPr>
        <p:txBody>
          <a:bodyPr/>
          <a:lstStyle/>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1" i="0" u="none" strike="noStrike" kern="1200" cap="none" spc="0" normalizeH="0" baseline="0" noProof="0" dirty="0" err="1">
                <a:ln>
                  <a:noFill/>
                </a:ln>
                <a:solidFill>
                  <a:schemeClr val="tx2"/>
                </a:solidFill>
                <a:effectLst/>
                <a:uLnTx/>
                <a:uFillTx/>
                <a:latin typeface="+mn-lt"/>
                <a:ea typeface="+mn-ea"/>
                <a:cs typeface="+mn-cs"/>
              </a:rPr>
              <a:t>Hve</a:t>
            </a:r>
            <a:r>
              <a:rPr lang="nb-NO" sz="2400" b="1" dirty="0">
                <a:solidFill>
                  <a:schemeClr val="tx2"/>
                </a:solidFill>
              </a:rPr>
              <a:t>m er de?</a:t>
            </a:r>
            <a:endParaRPr kumimoji="0" lang="nb-NO" sz="2400" b="1"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skal vi kalle dem?</a:t>
            </a: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Hvordan opplever</a:t>
            </a:r>
            <a:r>
              <a:rPr kumimoji="0" lang="nb-NO" sz="2400" b="0" i="0" u="none" strike="noStrike" kern="1200" cap="none" spc="0" normalizeH="0" noProof="0" dirty="0">
                <a:ln>
                  <a:noFill/>
                </a:ln>
                <a:solidFill>
                  <a:schemeClr val="tx2"/>
                </a:solidFill>
                <a:effectLst/>
                <a:uLnTx/>
                <a:uFillTx/>
                <a:latin typeface="+mn-lt"/>
                <a:ea typeface="+mn-ea"/>
                <a:cs typeface="+mn-cs"/>
              </a:rPr>
              <a:t> de skolen?</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lang="nb-NO" sz="2400" dirty="0">
                <a:solidFill>
                  <a:schemeClr val="tx2"/>
                </a:solidFill>
              </a:rPr>
              <a:t>Hvordan kan skolen gi elevene økt læring?</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r>
              <a:rPr kumimoji="0" lang="nb-NO" sz="2400" b="0" i="0" u="none" strike="noStrike" kern="1200" cap="none" spc="0" normalizeH="0" baseline="0" noProof="0" dirty="0">
                <a:ln>
                  <a:noFill/>
                </a:ln>
                <a:solidFill>
                  <a:schemeClr val="tx2"/>
                </a:solidFill>
                <a:effectLst/>
                <a:uLnTx/>
                <a:uFillTx/>
                <a:latin typeface="+mn-lt"/>
                <a:ea typeface="+mn-ea"/>
                <a:cs typeface="+mn-cs"/>
              </a:rPr>
              <a:t>Hva bør lokale</a:t>
            </a:r>
            <a:r>
              <a:rPr kumimoji="0" lang="nb-NO" sz="2400" b="0" i="0" u="none" strike="noStrike" kern="1200" cap="none" spc="0" normalizeH="0" noProof="0" dirty="0">
                <a:ln>
                  <a:noFill/>
                </a:ln>
                <a:solidFill>
                  <a:schemeClr val="tx2"/>
                </a:solidFill>
                <a:effectLst/>
                <a:uLnTx/>
                <a:uFillTx/>
                <a:latin typeface="+mn-lt"/>
                <a:ea typeface="+mn-ea"/>
                <a:cs typeface="+mn-cs"/>
              </a:rPr>
              <a:t> og nasjonale myndigheter gjøre?</a:t>
            </a:r>
            <a:endParaRPr kumimoji="0" lang="nb-NO" sz="2400" b="0" i="0" u="none" strike="noStrike" kern="1200" cap="none" spc="0" normalizeH="0" baseline="0" noProof="0" dirty="0">
              <a:ln>
                <a:noFill/>
              </a:ln>
              <a:solidFill>
                <a:schemeClr val="tx2"/>
              </a:solidFill>
              <a:effectLst/>
              <a:uLnTx/>
              <a:uFillTx/>
              <a:latin typeface="+mn-lt"/>
              <a:ea typeface="+mn-ea"/>
              <a:cs typeface="+mn-cs"/>
            </a:endParaRPr>
          </a:p>
          <a:p>
            <a:pPr marL="449775" marR="0" lvl="0" indent="-449775" algn="l" defTabSz="913943" rtl="0" eaLnBrk="1" fontAlgn="auto" latinLnBrk="0" hangingPunct="1">
              <a:lnSpc>
                <a:spcPct val="90000"/>
              </a:lnSpc>
              <a:spcBef>
                <a:spcPts val="999"/>
              </a:spcBef>
              <a:spcAft>
                <a:spcPts val="0"/>
              </a:spcAft>
              <a:buClrTx/>
              <a:buSzTx/>
              <a:buFontTx/>
              <a:buBlip>
                <a:blip r:embed="rId2"/>
              </a:buBlip>
              <a:tabLst/>
              <a:defRPr/>
            </a:pPr>
            <a:endParaRPr kumimoji="0" lang="nb-NO" sz="1799" b="0" i="0" u="none" strike="noStrike" kern="1200" cap="none" spc="0" normalizeH="0" baseline="0" noProof="0" dirty="0">
              <a:ln>
                <a:noFill/>
              </a:ln>
              <a:solidFill>
                <a:schemeClr val="tx2"/>
              </a:solidFill>
              <a:effectLst/>
              <a:uLnTx/>
              <a:uFillTx/>
              <a:latin typeface="+mn-lt"/>
              <a:ea typeface="+mn-ea"/>
              <a:cs typeface="+mn-cs"/>
            </a:endParaRPr>
          </a:p>
        </p:txBody>
      </p:sp>
      <p:sp>
        <p:nvSpPr>
          <p:cNvPr id="6" name="Rektangel 5"/>
          <p:cNvSpPr/>
          <p:nvPr/>
        </p:nvSpPr>
        <p:spPr>
          <a:xfrm>
            <a:off x="471055" y="1676400"/>
            <a:ext cx="11443854" cy="484909"/>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8"/>
          <p:cNvGrpSpPr/>
          <p:nvPr/>
        </p:nvGrpSpPr>
        <p:grpSpPr>
          <a:xfrm>
            <a:off x="323169" y="736504"/>
            <a:ext cx="9891395" cy="5156296"/>
            <a:chOff x="381000" y="1524000"/>
            <a:chExt cx="8458200" cy="5105400"/>
          </a:xfrm>
        </p:grpSpPr>
        <p:pic>
          <p:nvPicPr>
            <p:cNvPr id="3" name="Picture 3" descr="normal"/>
            <p:cNvPicPr>
              <a:picLocks noChangeAspect="1" noChangeArrowheads="1"/>
            </p:cNvPicPr>
            <p:nvPr/>
          </p:nvPicPr>
          <p:blipFill>
            <a:blip r:embed="rId3" cstate="print"/>
            <a:srcRect b="5942"/>
            <a:stretch>
              <a:fillRect/>
            </a:stretch>
          </p:blipFill>
          <p:spPr bwMode="auto">
            <a:xfrm>
              <a:off x="518864" y="1524000"/>
              <a:ext cx="8229600" cy="4727388"/>
            </a:xfrm>
            <a:prstGeom prst="rect">
              <a:avLst/>
            </a:prstGeom>
            <a:noFill/>
          </p:spPr>
        </p:pic>
        <p:grpSp>
          <p:nvGrpSpPr>
            <p:cNvPr id="4" name="Group 4"/>
            <p:cNvGrpSpPr>
              <a:grpSpLocks/>
            </p:cNvGrpSpPr>
            <p:nvPr/>
          </p:nvGrpSpPr>
          <p:grpSpPr bwMode="auto">
            <a:xfrm>
              <a:off x="3886200" y="3124200"/>
              <a:ext cx="1447800" cy="990600"/>
              <a:chOff x="2448" y="1968"/>
              <a:chExt cx="912" cy="624"/>
            </a:xfrm>
          </p:grpSpPr>
          <p:sp>
            <p:nvSpPr>
              <p:cNvPr id="16" name="Line 5"/>
              <p:cNvSpPr>
                <a:spLocks noChangeShapeType="1"/>
              </p:cNvSpPr>
              <p:nvPr/>
            </p:nvSpPr>
            <p:spPr bwMode="auto">
              <a:xfrm flipH="1">
                <a:off x="2496" y="2592"/>
                <a:ext cx="432" cy="0"/>
              </a:xfrm>
              <a:prstGeom prst="line">
                <a:avLst/>
              </a:prstGeom>
              <a:noFill/>
              <a:ln w="19050">
                <a:solidFill>
                  <a:srgbClr val="000000"/>
                </a:solidFill>
                <a:miter lim="800000"/>
                <a:headEnd/>
                <a:tailEnd type="arrow" w="med" len="med"/>
              </a:ln>
              <a:effectLst/>
            </p:spPr>
            <p:txBody>
              <a:bodyPr wrap="none" bIns="0" anchor="ctr"/>
              <a:lstStyle/>
              <a:p>
                <a:pPr defTabSz="1042998"/>
                <a:endParaRPr lang="nb-NO" dirty="0">
                  <a:solidFill>
                    <a:prstClr val="black"/>
                  </a:solidFill>
                </a:endParaRPr>
              </a:p>
            </p:txBody>
          </p:sp>
          <p:sp>
            <p:nvSpPr>
              <p:cNvPr id="17" name="Line 6"/>
              <p:cNvSpPr>
                <a:spLocks noChangeShapeType="1"/>
              </p:cNvSpPr>
              <p:nvPr/>
            </p:nvSpPr>
            <p:spPr bwMode="auto">
              <a:xfrm>
                <a:off x="2928" y="2592"/>
                <a:ext cx="432" cy="0"/>
              </a:xfrm>
              <a:prstGeom prst="line">
                <a:avLst/>
              </a:prstGeom>
              <a:noFill/>
              <a:ln w="19050">
                <a:solidFill>
                  <a:srgbClr val="000000"/>
                </a:solidFill>
                <a:miter lim="800000"/>
                <a:headEnd/>
                <a:tailEnd type="arrow" w="med" len="med"/>
              </a:ln>
              <a:effectLst/>
            </p:spPr>
            <p:txBody>
              <a:bodyPr wrap="none" bIns="0" anchor="ctr"/>
              <a:lstStyle/>
              <a:p>
                <a:pPr defTabSz="1042998"/>
                <a:endParaRPr lang="nb-NO" dirty="0">
                  <a:solidFill>
                    <a:prstClr val="black"/>
                  </a:solidFill>
                </a:endParaRPr>
              </a:p>
            </p:txBody>
          </p:sp>
          <p:sp>
            <p:nvSpPr>
              <p:cNvPr id="18" name="Text Box 7"/>
              <p:cNvSpPr txBox="1">
                <a:spLocks noChangeArrowheads="1"/>
              </p:cNvSpPr>
              <p:nvPr/>
            </p:nvSpPr>
            <p:spPr bwMode="auto">
              <a:xfrm>
                <a:off x="2448" y="1968"/>
                <a:ext cx="912" cy="211"/>
              </a:xfrm>
              <a:prstGeom prst="rect">
                <a:avLst/>
              </a:prstGeom>
              <a:solidFill>
                <a:srgbClr val="FFFFFF">
                  <a:alpha val="50000"/>
                </a:srgbClr>
              </a:solidFill>
              <a:ln w="9525">
                <a:noFill/>
                <a:miter lim="800000"/>
                <a:headEnd/>
                <a:tailEnd/>
              </a:ln>
              <a:effectLst/>
            </p:spPr>
            <p:txBody>
              <a:bodyPr bIns="0">
                <a:spAutoFit/>
              </a:bodyPr>
              <a:lstStyle/>
              <a:p>
                <a:pPr algn="ctr" defTabSz="1042998">
                  <a:spcBef>
                    <a:spcPct val="50000"/>
                  </a:spcBef>
                </a:pPr>
                <a:r>
                  <a:rPr lang="en-US" dirty="0">
                    <a:solidFill>
                      <a:srgbClr val="000000"/>
                    </a:solidFill>
                    <a:latin typeface="Times New Roman" pitchFamily="18" charset="0"/>
                  </a:rPr>
                  <a:t>68 </a:t>
                </a:r>
                <a:r>
                  <a:rPr lang="en-US" dirty="0" err="1">
                    <a:solidFill>
                      <a:srgbClr val="000000"/>
                    </a:solidFill>
                    <a:latin typeface="Times New Roman" pitchFamily="18" charset="0"/>
                  </a:rPr>
                  <a:t>prosent</a:t>
                </a:r>
                <a:endParaRPr lang="en-US" dirty="0">
                  <a:solidFill>
                    <a:srgbClr val="000000"/>
                  </a:solidFill>
                  <a:latin typeface="Times New Roman" pitchFamily="18" charset="0"/>
                </a:endParaRPr>
              </a:p>
            </p:txBody>
          </p:sp>
        </p:grpSp>
        <p:sp>
          <p:nvSpPr>
            <p:cNvPr id="5" name="Rectangle 8"/>
            <p:cNvSpPr>
              <a:spLocks noChangeArrowheads="1"/>
            </p:cNvSpPr>
            <p:nvPr/>
          </p:nvSpPr>
          <p:spPr bwMode="auto">
            <a:xfrm>
              <a:off x="381000" y="5943600"/>
              <a:ext cx="8458200" cy="685800"/>
            </a:xfrm>
            <a:prstGeom prst="rect">
              <a:avLst/>
            </a:prstGeom>
            <a:solidFill>
              <a:srgbClr val="FFFFFF"/>
            </a:solidFill>
            <a:ln w="9525">
              <a:solidFill>
                <a:srgbClr val="FFFFFF"/>
              </a:solidFill>
              <a:miter lim="800000"/>
              <a:headEnd/>
              <a:tailEnd/>
            </a:ln>
            <a:effectLst/>
          </p:spPr>
          <p:txBody>
            <a:bodyPr wrap="none" bIns="0" anchor="ctr"/>
            <a:lstStyle/>
            <a:p>
              <a:pPr defTabSz="1042998"/>
              <a:endParaRPr lang="nb-NO" dirty="0">
                <a:solidFill>
                  <a:prstClr val="black"/>
                </a:solidFill>
              </a:endParaRPr>
            </a:p>
          </p:txBody>
        </p:sp>
        <p:sp>
          <p:nvSpPr>
            <p:cNvPr id="6" name="Rectangle 9"/>
            <p:cNvSpPr>
              <a:spLocks noChangeArrowheads="1"/>
            </p:cNvSpPr>
            <p:nvPr/>
          </p:nvSpPr>
          <p:spPr bwMode="auto">
            <a:xfrm>
              <a:off x="533400" y="1600200"/>
              <a:ext cx="533400" cy="685800"/>
            </a:xfrm>
            <a:prstGeom prst="rect">
              <a:avLst/>
            </a:prstGeom>
            <a:solidFill>
              <a:srgbClr val="FFFFFF"/>
            </a:solidFill>
            <a:ln w="9525">
              <a:solidFill>
                <a:srgbClr val="FFFFFF"/>
              </a:solidFill>
              <a:miter lim="800000"/>
              <a:headEnd/>
              <a:tailEnd/>
            </a:ln>
            <a:effectLst/>
          </p:spPr>
          <p:txBody>
            <a:bodyPr wrap="none" bIns="0" anchor="ctr"/>
            <a:lstStyle/>
            <a:p>
              <a:pPr defTabSz="1042998"/>
              <a:endParaRPr lang="nb-NO" dirty="0">
                <a:solidFill>
                  <a:prstClr val="black"/>
                </a:solidFill>
              </a:endParaRPr>
            </a:p>
          </p:txBody>
        </p:sp>
        <p:grpSp>
          <p:nvGrpSpPr>
            <p:cNvPr id="7" name="Group 10"/>
            <p:cNvGrpSpPr>
              <a:grpSpLocks/>
            </p:cNvGrpSpPr>
            <p:nvPr/>
          </p:nvGrpSpPr>
          <p:grpSpPr bwMode="auto">
            <a:xfrm>
              <a:off x="3124200" y="4365104"/>
              <a:ext cx="3035300" cy="381001"/>
              <a:chOff x="1968" y="2880"/>
              <a:chExt cx="1912" cy="240"/>
            </a:xfrm>
          </p:grpSpPr>
          <p:sp>
            <p:nvSpPr>
              <p:cNvPr id="13" name="Line 11"/>
              <p:cNvSpPr>
                <a:spLocks noChangeShapeType="1"/>
              </p:cNvSpPr>
              <p:nvPr/>
            </p:nvSpPr>
            <p:spPr bwMode="auto">
              <a:xfrm flipH="1">
                <a:off x="1968" y="3120"/>
                <a:ext cx="1064" cy="0"/>
              </a:xfrm>
              <a:prstGeom prst="line">
                <a:avLst/>
              </a:prstGeom>
              <a:noFill/>
              <a:ln w="19050">
                <a:solidFill>
                  <a:srgbClr val="000000"/>
                </a:solidFill>
                <a:miter lim="800000"/>
                <a:headEnd/>
                <a:tailEnd type="arrow" w="med" len="med"/>
              </a:ln>
              <a:effectLst/>
            </p:spPr>
            <p:txBody>
              <a:bodyPr wrap="none" bIns="0" anchor="ctr"/>
              <a:lstStyle/>
              <a:p>
                <a:pPr defTabSz="1042998"/>
                <a:endParaRPr lang="nb-NO" dirty="0">
                  <a:solidFill>
                    <a:prstClr val="black"/>
                  </a:solidFill>
                </a:endParaRPr>
              </a:p>
            </p:txBody>
          </p:sp>
          <p:sp>
            <p:nvSpPr>
              <p:cNvPr id="14" name="Line 12"/>
              <p:cNvSpPr>
                <a:spLocks noChangeShapeType="1"/>
              </p:cNvSpPr>
              <p:nvPr/>
            </p:nvSpPr>
            <p:spPr bwMode="auto">
              <a:xfrm>
                <a:off x="3024" y="3120"/>
                <a:ext cx="856" cy="0"/>
              </a:xfrm>
              <a:prstGeom prst="line">
                <a:avLst/>
              </a:prstGeom>
              <a:noFill/>
              <a:ln w="19050">
                <a:solidFill>
                  <a:srgbClr val="000000"/>
                </a:solidFill>
                <a:miter lim="800000"/>
                <a:headEnd/>
                <a:tailEnd type="arrow" w="med" len="med"/>
              </a:ln>
              <a:effectLst/>
            </p:spPr>
            <p:txBody>
              <a:bodyPr wrap="none" bIns="0" anchor="ctr"/>
              <a:lstStyle/>
              <a:p>
                <a:pPr defTabSz="1042998"/>
                <a:endParaRPr lang="nb-NO" dirty="0">
                  <a:solidFill>
                    <a:prstClr val="black"/>
                  </a:solidFill>
                </a:endParaRPr>
              </a:p>
            </p:txBody>
          </p:sp>
          <p:sp>
            <p:nvSpPr>
              <p:cNvPr id="15" name="Text Box 13"/>
              <p:cNvSpPr txBox="1">
                <a:spLocks noChangeArrowheads="1"/>
              </p:cNvSpPr>
              <p:nvPr/>
            </p:nvSpPr>
            <p:spPr bwMode="auto">
              <a:xfrm>
                <a:off x="2236" y="2880"/>
                <a:ext cx="1429" cy="211"/>
              </a:xfrm>
              <a:prstGeom prst="rect">
                <a:avLst/>
              </a:prstGeom>
              <a:solidFill>
                <a:srgbClr val="FFFFFF">
                  <a:alpha val="50000"/>
                </a:srgbClr>
              </a:solidFill>
              <a:ln w="9525">
                <a:noFill/>
                <a:miter lim="800000"/>
                <a:headEnd/>
                <a:tailEnd/>
              </a:ln>
              <a:effectLst/>
            </p:spPr>
            <p:txBody>
              <a:bodyPr bIns="0">
                <a:spAutoFit/>
              </a:bodyPr>
              <a:lstStyle/>
              <a:p>
                <a:pPr algn="ctr" defTabSz="1042998">
                  <a:spcBef>
                    <a:spcPct val="50000"/>
                  </a:spcBef>
                </a:pPr>
                <a:r>
                  <a:rPr lang="en-US" dirty="0">
                    <a:solidFill>
                      <a:srgbClr val="000000"/>
                    </a:solidFill>
                  </a:rPr>
                  <a:t>95 </a:t>
                </a:r>
                <a:r>
                  <a:rPr lang="en-US" dirty="0" err="1">
                    <a:solidFill>
                      <a:srgbClr val="000000"/>
                    </a:solidFill>
                  </a:rPr>
                  <a:t>prosent</a:t>
                </a:r>
                <a:endParaRPr lang="en-US" dirty="0">
                  <a:solidFill>
                    <a:srgbClr val="000000"/>
                  </a:solidFill>
                </a:endParaRPr>
              </a:p>
            </p:txBody>
          </p:sp>
        </p:grpSp>
        <p:grpSp>
          <p:nvGrpSpPr>
            <p:cNvPr id="8" name="Group 14"/>
            <p:cNvGrpSpPr>
              <a:grpSpLocks/>
            </p:cNvGrpSpPr>
            <p:nvPr/>
          </p:nvGrpSpPr>
          <p:grpSpPr bwMode="auto">
            <a:xfrm>
              <a:off x="1981200" y="5334007"/>
              <a:ext cx="5105400" cy="381001"/>
              <a:chOff x="1248" y="3360"/>
              <a:chExt cx="3216" cy="240"/>
            </a:xfrm>
          </p:grpSpPr>
          <p:sp>
            <p:nvSpPr>
              <p:cNvPr id="10" name="Line 15"/>
              <p:cNvSpPr>
                <a:spLocks noChangeShapeType="1"/>
              </p:cNvSpPr>
              <p:nvPr/>
            </p:nvSpPr>
            <p:spPr bwMode="auto">
              <a:xfrm flipH="1">
                <a:off x="1248" y="3600"/>
                <a:ext cx="1832" cy="0"/>
              </a:xfrm>
              <a:prstGeom prst="line">
                <a:avLst/>
              </a:prstGeom>
              <a:noFill/>
              <a:ln w="19050">
                <a:solidFill>
                  <a:srgbClr val="000000"/>
                </a:solidFill>
                <a:miter lim="800000"/>
                <a:headEnd/>
                <a:tailEnd type="arrow" w="med" len="med"/>
              </a:ln>
              <a:effectLst/>
            </p:spPr>
            <p:txBody>
              <a:bodyPr wrap="none" bIns="0" anchor="ctr"/>
              <a:lstStyle/>
              <a:p>
                <a:pPr defTabSz="1042998"/>
                <a:endParaRPr lang="nb-NO" dirty="0">
                  <a:solidFill>
                    <a:prstClr val="black"/>
                  </a:solidFill>
                </a:endParaRPr>
              </a:p>
            </p:txBody>
          </p:sp>
          <p:sp>
            <p:nvSpPr>
              <p:cNvPr id="11" name="Line 16"/>
              <p:cNvSpPr>
                <a:spLocks noChangeShapeType="1"/>
              </p:cNvSpPr>
              <p:nvPr/>
            </p:nvSpPr>
            <p:spPr bwMode="auto">
              <a:xfrm>
                <a:off x="3072" y="3600"/>
                <a:ext cx="1392" cy="0"/>
              </a:xfrm>
              <a:prstGeom prst="line">
                <a:avLst/>
              </a:prstGeom>
              <a:noFill/>
              <a:ln w="19050">
                <a:solidFill>
                  <a:srgbClr val="000000"/>
                </a:solidFill>
                <a:miter lim="800000"/>
                <a:headEnd/>
                <a:tailEnd type="arrow" w="med" len="med"/>
              </a:ln>
              <a:effectLst/>
            </p:spPr>
            <p:txBody>
              <a:bodyPr wrap="none" bIns="0" anchor="ctr"/>
              <a:lstStyle/>
              <a:p>
                <a:pPr defTabSz="1042998"/>
                <a:endParaRPr lang="nb-NO" dirty="0">
                  <a:solidFill>
                    <a:prstClr val="black"/>
                  </a:solidFill>
                </a:endParaRPr>
              </a:p>
            </p:txBody>
          </p:sp>
          <p:sp>
            <p:nvSpPr>
              <p:cNvPr id="12" name="Text Box 17"/>
              <p:cNvSpPr txBox="1">
                <a:spLocks noChangeArrowheads="1"/>
              </p:cNvSpPr>
              <p:nvPr/>
            </p:nvSpPr>
            <p:spPr bwMode="auto">
              <a:xfrm>
                <a:off x="1968" y="3360"/>
                <a:ext cx="1920" cy="211"/>
              </a:xfrm>
              <a:prstGeom prst="rect">
                <a:avLst/>
              </a:prstGeom>
              <a:solidFill>
                <a:srgbClr val="FFFFFF">
                  <a:alpha val="50000"/>
                </a:srgbClr>
              </a:solidFill>
              <a:ln w="9525">
                <a:noFill/>
                <a:miter lim="800000"/>
                <a:headEnd/>
                <a:tailEnd/>
              </a:ln>
              <a:effectLst/>
            </p:spPr>
            <p:txBody>
              <a:bodyPr bIns="0">
                <a:spAutoFit/>
              </a:bodyPr>
              <a:lstStyle/>
              <a:p>
                <a:pPr algn="ctr" defTabSz="1042998">
                  <a:spcBef>
                    <a:spcPct val="50000"/>
                  </a:spcBef>
                </a:pPr>
                <a:r>
                  <a:rPr lang="en-US" dirty="0">
                    <a:solidFill>
                      <a:srgbClr val="000000"/>
                    </a:solidFill>
                  </a:rPr>
                  <a:t>99,7 </a:t>
                </a:r>
                <a:r>
                  <a:rPr lang="en-US" dirty="0" err="1">
                    <a:solidFill>
                      <a:srgbClr val="000000"/>
                    </a:solidFill>
                  </a:rPr>
                  <a:t>prosent</a:t>
                </a:r>
                <a:endParaRPr lang="en-US" dirty="0">
                  <a:solidFill>
                    <a:srgbClr val="000000"/>
                  </a:solidFill>
                </a:endParaRPr>
              </a:p>
            </p:txBody>
          </p:sp>
        </p:grpSp>
        <p:sp>
          <p:nvSpPr>
            <p:cNvPr id="9" name="Rectangle 18"/>
            <p:cNvSpPr>
              <a:spLocks noChangeArrowheads="1"/>
            </p:cNvSpPr>
            <p:nvPr/>
          </p:nvSpPr>
          <p:spPr bwMode="auto">
            <a:xfrm>
              <a:off x="533400" y="5791200"/>
              <a:ext cx="533400" cy="685800"/>
            </a:xfrm>
            <a:prstGeom prst="rect">
              <a:avLst/>
            </a:prstGeom>
            <a:solidFill>
              <a:srgbClr val="FFFFFF"/>
            </a:solidFill>
            <a:ln w="9525">
              <a:solidFill>
                <a:srgbClr val="FFFFFF"/>
              </a:solidFill>
              <a:miter lim="800000"/>
              <a:headEnd/>
              <a:tailEnd/>
            </a:ln>
            <a:effectLst/>
          </p:spPr>
          <p:txBody>
            <a:bodyPr wrap="none" bIns="0" anchor="ctr"/>
            <a:lstStyle/>
            <a:p>
              <a:pPr defTabSz="1042998"/>
              <a:endParaRPr lang="nb-NO" dirty="0">
                <a:solidFill>
                  <a:prstClr val="black"/>
                </a:solidFill>
              </a:endParaRPr>
            </a:p>
          </p:txBody>
        </p:sp>
      </p:grpSp>
      <p:sp>
        <p:nvSpPr>
          <p:cNvPr id="19" name="Rectangle 2"/>
          <p:cNvSpPr txBox="1">
            <a:spLocks noChangeArrowheads="1"/>
          </p:cNvSpPr>
          <p:nvPr/>
        </p:nvSpPr>
        <p:spPr>
          <a:xfrm>
            <a:off x="3726038" y="5267956"/>
            <a:ext cx="5052561" cy="466485"/>
          </a:xfrm>
          <a:prstGeom prst="rect">
            <a:avLst/>
          </a:prstGeom>
        </p:spPr>
        <p:txBody>
          <a:bodyPr>
            <a:normAutofit/>
          </a:bodyPr>
          <a:lstStyle/>
          <a:p>
            <a:pPr marL="0" marR="0" lvl="0" indent="0" algn="l" defTabSz="972380" rtl="0" eaLnBrk="1" fontAlgn="auto" latinLnBrk="0" hangingPunct="1">
              <a:lnSpc>
                <a:spcPct val="90000"/>
              </a:lnSpc>
              <a:spcBef>
                <a:spcPct val="0"/>
              </a:spcBef>
              <a:spcAft>
                <a:spcPts val="0"/>
              </a:spcAft>
              <a:buClrTx/>
              <a:buSzTx/>
              <a:buFontTx/>
              <a:buNone/>
              <a:tabLst/>
              <a:defRPr/>
            </a:pPr>
            <a:r>
              <a:rPr kumimoji="0" lang="en-US" sz="1800" b="1" i="1" u="none" strike="noStrike" kern="1200" cap="none" spc="0" normalizeH="0" baseline="0" noProof="0" dirty="0" err="1">
                <a:ln>
                  <a:noFill/>
                </a:ln>
                <a:solidFill>
                  <a:srgbClr val="0070C0"/>
                </a:solidFill>
                <a:effectLst/>
                <a:uLnTx/>
                <a:uFillTx/>
                <a:latin typeface="+mj-lt"/>
                <a:ea typeface="+mj-ea"/>
                <a:cs typeface="+mj-cs"/>
              </a:rPr>
              <a:t>Normalfordeling</a:t>
            </a:r>
            <a:r>
              <a:rPr kumimoji="0" lang="en-US" sz="1800" b="1" i="1" u="none" strike="noStrike" kern="1200" cap="none" spc="0" normalizeH="0" baseline="0" noProof="0" dirty="0">
                <a:ln>
                  <a:noFill/>
                </a:ln>
                <a:solidFill>
                  <a:srgbClr val="0070C0"/>
                </a:solidFill>
                <a:effectLst/>
                <a:uLnTx/>
                <a:uFillTx/>
                <a:latin typeface="+mj-lt"/>
                <a:ea typeface="+mj-ea"/>
                <a:cs typeface="+mj-cs"/>
              </a:rPr>
              <a:t> 68-95-99.7 </a:t>
            </a:r>
          </a:p>
        </p:txBody>
      </p:sp>
      <p:sp>
        <p:nvSpPr>
          <p:cNvPr id="20" name="Tittel 10"/>
          <p:cNvSpPr txBox="1">
            <a:spLocks/>
          </p:cNvSpPr>
          <p:nvPr/>
        </p:nvSpPr>
        <p:spPr>
          <a:xfrm>
            <a:off x="1144258" y="-44719"/>
            <a:ext cx="9624060" cy="1260740"/>
          </a:xfrm>
          <a:prstGeom prst="rect">
            <a:avLst/>
          </a:prstGeom>
        </p:spPr>
        <p:txBody>
          <a:bodyPr vert="horz" lIns="104300" tIns="52151" rIns="104300" bIns="52151" rtlCol="0" anchor="ctr">
            <a:normAutofit/>
          </a:bodyPr>
          <a:lstStyle/>
          <a:p>
            <a:pPr defTabSz="1042998">
              <a:spcBef>
                <a:spcPct val="0"/>
              </a:spcBef>
              <a:defRPr/>
            </a:pPr>
            <a:r>
              <a:rPr lang="nb-NO" sz="2800" dirty="0">
                <a:solidFill>
                  <a:srgbClr val="002060"/>
                </a:solidFill>
              </a:rPr>
              <a:t>Målgruppen for utvalgets arbeid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GM9yTYc906chWRLLBp6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GM9yTYc906chWRLLBp6VQ"/>
</p:tagLst>
</file>

<file path=ppt/theme/theme1.xml><?xml version="1.0" encoding="utf-8"?>
<a:theme xmlns:a="http://schemas.openxmlformats.org/drawingml/2006/main" name="Office-tema">
  <a:themeElements>
    <a:clrScheme name="JøsendalUtvalget">
      <a:dk1>
        <a:srgbClr val="231F20"/>
      </a:dk1>
      <a:lt1>
        <a:sysClr val="window" lastClr="FFFFFF"/>
      </a:lt1>
      <a:dk2>
        <a:srgbClr val="404041"/>
      </a:dk2>
      <a:lt2>
        <a:srgbClr val="E7E6E6"/>
      </a:lt2>
      <a:accent1>
        <a:srgbClr val="28B67A"/>
      </a:accent1>
      <a:accent2>
        <a:srgbClr val="A1D6B6"/>
      </a:accent2>
      <a:accent3>
        <a:srgbClr val="EC008C"/>
      </a:accent3>
      <a:accent4>
        <a:srgbClr val="9E1F63"/>
      </a:accent4>
      <a:accent5>
        <a:srgbClr val="FFC000"/>
      </a:accent5>
      <a:accent6>
        <a:srgbClr val="D1D3D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Jøsendalutvalget.potx" id="{7A33D762-8C57-40FF-A031-2597E93602C7}" vid="{37C8AE0E-E1C6-4867-8FE9-E8E5D6DB638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3A139D005A9142AD978AEF50938C68" ma:contentTypeVersion="0" ma:contentTypeDescription="Opprett et nytt dokument." ma:contentTypeScope="" ma:versionID="423d724fab2aec592b2ce91a46f2829f">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C3DFD-D77E-4F37-A797-BED6EA1019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5FEE0B8-E575-441D-ACFE-B2E709E43AF1}">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CAB51D3-4F96-4684-A560-B3A9F3216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PPTmal_Jøsendalutvalget</Template>
  <TotalTime>0</TotalTime>
  <Words>1309</Words>
  <Application>Microsoft Office PowerPoint</Application>
  <PresentationFormat>Anpassad</PresentationFormat>
  <Paragraphs>182</Paragraphs>
  <Slides>29</Slides>
  <Notes>12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29</vt:i4>
      </vt:variant>
    </vt:vector>
  </HeadingPairs>
  <TitlesOfParts>
    <vt:vector size="34" baseType="lpstr">
      <vt:lpstr>PMingLiU</vt:lpstr>
      <vt:lpstr>Arial</vt:lpstr>
      <vt:lpstr>Calibri</vt:lpstr>
      <vt:lpstr>Times New Roman</vt:lpstr>
      <vt:lpstr>Office-tema</vt:lpstr>
      <vt:lpstr>PowerPoint-presentation</vt:lpstr>
      <vt:lpstr>PowerPoint-presentation</vt:lpstr>
      <vt:lpstr>PowerPoint-presentation</vt:lpstr>
      <vt:lpstr>PowerPoint-presentation</vt:lpstr>
      <vt:lpstr>En intens og lærerik utvalgs-periode</vt:lpstr>
      <vt:lpstr>PowerPoint-presentation</vt:lpstr>
      <vt:lpstr>Noen høringsuttalelser</vt:lpstr>
      <vt:lpstr>PowerPoint-presentation</vt:lpstr>
      <vt:lpstr>PowerPoint-presentation</vt:lpstr>
      <vt:lpstr>PowerPoint-presentation</vt:lpstr>
      <vt:lpstr>PowerPoint-presentation</vt:lpstr>
      <vt:lpstr>PowerPoint-presentation</vt:lpstr>
      <vt:lpstr>PowerPoint-presentation</vt:lpstr>
      <vt:lpstr>Ikke et entydig bilde, men mange elever mangler utfordringer og aksept</vt:lpstr>
      <vt:lpstr>PowerPoint-presentation</vt:lpstr>
      <vt:lpstr>PowerPoint-presentation</vt:lpstr>
      <vt:lpstr>PowerPoint-presentation</vt:lpstr>
      <vt:lpstr>PowerPoint-presentation</vt:lpstr>
      <vt:lpstr>PowerPoint-presentation</vt:lpstr>
      <vt:lpstr>Organisatorisk differensiering</vt:lpstr>
      <vt:lpstr>Pedagogisk differensiering</vt:lpstr>
      <vt:lpstr>PowerPoint-presentation</vt:lpstr>
      <vt:lpstr>PowerPoint-presentation</vt:lpstr>
      <vt:lpstr>Utvalget anbefaler</vt:lpstr>
      <vt:lpstr>Rammebetingelser     </vt:lpstr>
      <vt:lpstr>Kunnskap, forskning og utdanning    </vt:lpstr>
      <vt:lpstr>Kompetanse og undervisningspraksis   </vt:lpstr>
      <vt:lpstr>PowerPoint-presentation</vt:lpstr>
      <vt:lpstr>PowerPoint-presentation</vt:lpstr>
    </vt:vector>
  </TitlesOfParts>
  <Company>Utdanningsdirektoratet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Magdalena Solbu Kleiven</dc:creator>
  <dc:description>template by officeconsult.no</dc:description>
  <cp:lastModifiedBy>maarit</cp:lastModifiedBy>
  <cp:revision>182</cp:revision>
  <cp:lastPrinted>2018-09-05T18:35:58Z</cp:lastPrinted>
  <dcterms:created xsi:type="dcterms:W3CDTF">2016-01-15T07:40:01Z</dcterms:created>
  <dcterms:modified xsi:type="dcterms:W3CDTF">2018-09-17T07:28:51Z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0x0101001D3A139D005A9142AD978AEF50938C68</vt:lpwstr>
  </property>
</Properties>
</file>