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7" r:id="rId2"/>
    <p:sldId id="258" r:id="rId3"/>
    <p:sldId id="257" r:id="rId4"/>
    <p:sldId id="261" r:id="rId5"/>
    <p:sldId id="263" r:id="rId6"/>
    <p:sldId id="268" r:id="rId7"/>
    <p:sldId id="266" r:id="rId8"/>
    <p:sldId id="264" r:id="rId9"/>
    <p:sldId id="270" r:id="rId10"/>
    <p:sldId id="271" r:id="rId11"/>
    <p:sldId id="272" r:id="rId12"/>
    <p:sldId id="273" r:id="rId13"/>
    <p:sldId id="274" r:id="rId14"/>
    <p:sldId id="275" r:id="rId15"/>
    <p:sldId id="269"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1" d="100"/>
          <a:sy n="111" d="100"/>
        </p:scale>
        <p:origin x="3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3D76B-3A02-440D-B144-E19AC5B7BDFE}" type="datetimeFigureOut">
              <a:rPr lang="da-DK" smtClean="0"/>
              <a:t>12-09-2018</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432D2-17A4-4B09-AA55-8221404BD09A}" type="slidenum">
              <a:rPr lang="da-DK" smtClean="0"/>
              <a:t>‹nr.›</a:t>
            </a:fld>
            <a:endParaRPr lang="da-DK"/>
          </a:p>
        </p:txBody>
      </p:sp>
    </p:spTree>
    <p:extLst>
      <p:ext uri="{BB962C8B-B14F-4D97-AF65-F5344CB8AC3E}">
        <p14:creationId xmlns:p14="http://schemas.microsoft.com/office/powerpoint/2010/main" val="3642569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F4ED241-37A0-405F-8F20-DD934CF881DE}" type="slidenum">
              <a:rPr lang="da-DK" smtClean="0"/>
              <a:t>1</a:t>
            </a:fld>
            <a:endParaRPr lang="da-DK"/>
          </a:p>
        </p:txBody>
      </p:sp>
    </p:spTree>
    <p:extLst>
      <p:ext uri="{BB962C8B-B14F-4D97-AF65-F5344CB8AC3E}">
        <p14:creationId xmlns:p14="http://schemas.microsoft.com/office/powerpoint/2010/main" val="320585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u="sng" kern="1200" dirty="0" smtClean="0">
                <a:solidFill>
                  <a:schemeClr val="tx1"/>
                </a:solidFill>
                <a:effectLst/>
                <a:latin typeface="+mn-lt"/>
                <a:ea typeface="+mn-ea"/>
                <a:cs typeface="+mn-cs"/>
              </a:rPr>
              <a:t>Whole system approach beskriver en</a:t>
            </a:r>
            <a:r>
              <a:rPr lang="da-DK" sz="1200" b="1" u="sng" kern="1200" baseline="0" dirty="0" smtClean="0">
                <a:solidFill>
                  <a:schemeClr val="tx1"/>
                </a:solidFill>
                <a:effectLst/>
                <a:latin typeface="+mn-lt"/>
                <a:ea typeface="+mn-ea"/>
                <a:cs typeface="+mn-cs"/>
              </a:rPr>
              <a:t> tilgang til at arbejde med skolen. Det betyder, at man skal arbejde med alle de aktører, der er, for at skabe bedre læring for eleverne. Vi har taget disse aktører med, fordi de alle er med til at påvirke, hvad der sker for den enkelte elev.</a:t>
            </a:r>
            <a:endParaRPr lang="da-DK" sz="1200" b="1" u="sng" kern="1200" dirty="0" smtClean="0">
              <a:solidFill>
                <a:schemeClr val="tx1"/>
              </a:solidFill>
              <a:effectLst/>
              <a:latin typeface="+mn-lt"/>
              <a:ea typeface="+mn-ea"/>
              <a:cs typeface="+mn-cs"/>
            </a:endParaRPr>
          </a:p>
          <a:p>
            <a:r>
              <a:rPr lang="da-DK" sz="1200" b="1" u="sng" kern="1200" dirty="0" smtClean="0">
                <a:solidFill>
                  <a:schemeClr val="tx1"/>
                </a:solidFill>
                <a:effectLst/>
                <a:latin typeface="+mn-lt"/>
                <a:ea typeface="+mn-ea"/>
                <a:cs typeface="+mn-cs"/>
              </a:rPr>
              <a:t>Hvilken rolle spiller de forskellige aktører:</a:t>
            </a:r>
            <a:endParaRPr lang="da-DK" sz="1200" kern="1200" dirty="0" smtClean="0">
              <a:solidFill>
                <a:schemeClr val="tx1"/>
              </a:solidFill>
              <a:effectLst/>
              <a:latin typeface="+mn-lt"/>
              <a:ea typeface="+mn-ea"/>
              <a:cs typeface="+mn-cs"/>
            </a:endParaRPr>
          </a:p>
          <a:p>
            <a:r>
              <a:rPr lang="da-DK" sz="1200" b="1" u="sng" kern="1200" dirty="0" smtClean="0">
                <a:solidFill>
                  <a:schemeClr val="tx1"/>
                </a:solidFill>
                <a:effectLst/>
                <a:latin typeface="+mn-lt"/>
                <a:ea typeface="+mn-ea"/>
                <a:cs typeface="+mn-cs"/>
              </a:rPr>
              <a:t>Politisk udvalg:</a:t>
            </a:r>
            <a:r>
              <a:rPr lang="da-DK" sz="1200" kern="1200" dirty="0" smtClean="0">
                <a:solidFill>
                  <a:schemeClr val="tx1"/>
                </a:solidFill>
                <a:effectLst/>
                <a:latin typeface="+mn-lt"/>
                <a:ea typeface="+mn-ea"/>
                <a:cs typeface="+mn-cs"/>
              </a:rPr>
              <a:t> Prioritere indsatsen, og holde igen med andre projekter, mens dette er nyt. Lade politikker og strategier på området afspejle, at dette er af høj prioritet.</a:t>
            </a:r>
          </a:p>
          <a:p>
            <a:r>
              <a:rPr lang="da-DK" sz="1200" b="1" u="sng" kern="1200" dirty="0" smtClean="0">
                <a:solidFill>
                  <a:schemeClr val="tx1"/>
                </a:solidFill>
                <a:effectLst/>
                <a:latin typeface="+mn-lt"/>
                <a:ea typeface="+mn-ea"/>
                <a:cs typeface="+mn-cs"/>
              </a:rPr>
              <a:t>Forvaltning:</a:t>
            </a:r>
            <a:r>
              <a:rPr lang="da-DK" sz="1200" kern="1200" dirty="0" smtClean="0">
                <a:solidFill>
                  <a:schemeClr val="tx1"/>
                </a:solidFill>
                <a:effectLst/>
                <a:latin typeface="+mn-lt"/>
                <a:ea typeface="+mn-ea"/>
                <a:cs typeface="+mn-cs"/>
              </a:rPr>
              <a:t> Prioritere indsatsen, og holde igen med andre projekter, mens dette er nyt. Bistå med support og </a:t>
            </a:r>
            <a:r>
              <a:rPr lang="da-DK" sz="1200" kern="1200" dirty="0" err="1" smtClean="0">
                <a:solidFill>
                  <a:schemeClr val="tx1"/>
                </a:solidFill>
                <a:effectLst/>
                <a:latin typeface="+mn-lt"/>
                <a:ea typeface="+mn-ea"/>
                <a:cs typeface="+mn-cs"/>
              </a:rPr>
              <a:t>facilitering</a:t>
            </a:r>
            <a:r>
              <a:rPr lang="da-DK" sz="1200" kern="1200" dirty="0" smtClean="0">
                <a:solidFill>
                  <a:schemeClr val="tx1"/>
                </a:solidFill>
                <a:effectLst/>
                <a:latin typeface="+mn-lt"/>
                <a:ea typeface="+mn-ea"/>
                <a:cs typeface="+mn-cs"/>
              </a:rPr>
              <a:t> via kommunale ressourcepersoner. </a:t>
            </a:r>
          </a:p>
          <a:p>
            <a:r>
              <a:rPr lang="da-DK" sz="1200" b="1" u="sng" kern="1200" dirty="0" smtClean="0">
                <a:solidFill>
                  <a:schemeClr val="tx1"/>
                </a:solidFill>
                <a:effectLst/>
                <a:latin typeface="+mn-lt"/>
                <a:ea typeface="+mn-ea"/>
                <a:cs typeface="+mn-cs"/>
              </a:rPr>
              <a:t>Skolebestyrelse:</a:t>
            </a:r>
            <a:r>
              <a:rPr lang="da-DK" sz="1200" kern="1200" dirty="0" smtClean="0">
                <a:solidFill>
                  <a:schemeClr val="tx1"/>
                </a:solidFill>
                <a:effectLst/>
                <a:latin typeface="+mn-lt"/>
                <a:ea typeface="+mn-ea"/>
                <a:cs typeface="+mn-cs"/>
              </a:rPr>
              <a:t> Give området opmærksomhed, udarbejde principper, føre tilsyn, virke som ambassadører for projektet overfor forældre og medarbejdere. </a:t>
            </a:r>
          </a:p>
          <a:p>
            <a:r>
              <a:rPr lang="da-DK" sz="1200" b="1" u="sng" kern="1200" dirty="0" smtClean="0">
                <a:solidFill>
                  <a:schemeClr val="tx1"/>
                </a:solidFill>
                <a:effectLst/>
                <a:latin typeface="+mn-lt"/>
                <a:ea typeface="+mn-ea"/>
                <a:cs typeface="+mn-cs"/>
              </a:rPr>
              <a:t>Skoleledelse:</a:t>
            </a:r>
            <a:r>
              <a:rPr lang="da-DK" sz="1200" kern="1200" dirty="0" smtClean="0">
                <a:solidFill>
                  <a:schemeClr val="tx1"/>
                </a:solidFill>
                <a:effectLst/>
                <a:latin typeface="+mn-lt"/>
                <a:ea typeface="+mn-ea"/>
                <a:cs typeface="+mn-cs"/>
              </a:rPr>
              <a:t> Sikre vedvarende, strategisk fokus, rammesætte og motivere arbejdet med familien som samarbejdspartner for elevernes læring, herunder organisering i lærende sparringsfællesskaber og </a:t>
            </a:r>
            <a:r>
              <a:rPr lang="da-DK" sz="1200" kern="1200" dirty="0" err="1" smtClean="0">
                <a:solidFill>
                  <a:schemeClr val="tx1"/>
                </a:solidFill>
                <a:effectLst/>
                <a:latin typeface="+mn-lt"/>
                <a:ea typeface="+mn-ea"/>
                <a:cs typeface="+mn-cs"/>
              </a:rPr>
              <a:t>facilitering</a:t>
            </a:r>
            <a:r>
              <a:rPr lang="da-DK" sz="1200" kern="1200" dirty="0" smtClean="0">
                <a:solidFill>
                  <a:schemeClr val="tx1"/>
                </a:solidFill>
                <a:effectLst/>
                <a:latin typeface="+mn-lt"/>
                <a:ea typeface="+mn-ea"/>
                <a:cs typeface="+mn-cs"/>
              </a:rPr>
              <a:t> af disse.</a:t>
            </a:r>
          </a:p>
          <a:p>
            <a:r>
              <a:rPr lang="da-DK" sz="1200" b="1" u="sng" kern="1200" dirty="0" smtClean="0">
                <a:solidFill>
                  <a:schemeClr val="tx1"/>
                </a:solidFill>
                <a:effectLst/>
                <a:latin typeface="+mn-lt"/>
                <a:ea typeface="+mn-ea"/>
                <a:cs typeface="+mn-cs"/>
              </a:rPr>
              <a:t>Tovholdere/ressourcepersoner:</a:t>
            </a:r>
            <a:r>
              <a:rPr lang="da-DK" sz="1200" kern="1200" dirty="0" smtClean="0">
                <a:solidFill>
                  <a:schemeClr val="tx1"/>
                </a:solidFill>
                <a:effectLst/>
                <a:latin typeface="+mn-lt"/>
                <a:ea typeface="+mn-ea"/>
                <a:cs typeface="+mn-cs"/>
              </a:rPr>
              <a:t> Facilitering af de lærende sparringsfællesskaber. Fastholde fokus. </a:t>
            </a:r>
          </a:p>
          <a:p>
            <a:r>
              <a:rPr lang="da-DK" sz="1200" b="1" u="sng" kern="1200" dirty="0" smtClean="0">
                <a:solidFill>
                  <a:schemeClr val="tx1"/>
                </a:solidFill>
                <a:effectLst/>
                <a:latin typeface="+mn-lt"/>
                <a:ea typeface="+mn-ea"/>
                <a:cs typeface="+mn-cs"/>
              </a:rPr>
              <a:t>Pædagogisk personale:</a:t>
            </a:r>
            <a:r>
              <a:rPr lang="da-DK" sz="1200" kern="1200" dirty="0" smtClean="0">
                <a:solidFill>
                  <a:schemeClr val="tx1"/>
                </a:solidFill>
                <a:effectLst/>
                <a:latin typeface="+mn-lt"/>
                <a:ea typeface="+mn-ea"/>
                <a:cs typeface="+mn-cs"/>
              </a:rPr>
              <a:t> Iværksætte de konkrete indsatser med familierne. Indgå i samarbejde og konstruktiv dialog med familierne. Indgå i lærende sparringsfællesskaber, hvor viden og kompetencer udvikles gennem kollektiv refleksion.</a:t>
            </a:r>
          </a:p>
          <a:p>
            <a:r>
              <a:rPr lang="da-DK" sz="1200" b="1" u="sng" kern="1200" dirty="0" smtClean="0">
                <a:solidFill>
                  <a:schemeClr val="tx1"/>
                </a:solidFill>
                <a:effectLst/>
                <a:latin typeface="+mn-lt"/>
                <a:ea typeface="+mn-ea"/>
                <a:cs typeface="+mn-cs"/>
              </a:rPr>
              <a:t>Forældre: </a:t>
            </a:r>
            <a:r>
              <a:rPr lang="da-DK" sz="1200" kern="1200" dirty="0" smtClean="0">
                <a:solidFill>
                  <a:schemeClr val="tx1"/>
                </a:solidFill>
                <a:effectLst/>
                <a:latin typeface="+mn-lt"/>
                <a:ea typeface="+mn-ea"/>
                <a:cs typeface="+mn-cs"/>
              </a:rPr>
              <a:t>Indgå i samarbejde og konstruktiv kommunikation med skolen om elevens læring og trivsel. Bidrage med egne ressourcer.</a:t>
            </a:r>
          </a:p>
          <a:p>
            <a:r>
              <a:rPr lang="da-DK" sz="1200" b="1" u="sng" kern="1200" dirty="0" smtClean="0">
                <a:solidFill>
                  <a:schemeClr val="tx1"/>
                </a:solidFill>
                <a:effectLst/>
                <a:latin typeface="+mn-lt"/>
                <a:ea typeface="+mn-ea"/>
                <a:cs typeface="+mn-cs"/>
              </a:rPr>
              <a:t>Elev: </a:t>
            </a:r>
            <a:r>
              <a:rPr lang="da-DK" sz="1200" kern="1200" dirty="0" smtClean="0">
                <a:solidFill>
                  <a:schemeClr val="tx1"/>
                </a:solidFill>
                <a:effectLst/>
                <a:latin typeface="+mn-lt"/>
                <a:ea typeface="+mn-ea"/>
                <a:cs typeface="+mn-cs"/>
              </a:rPr>
              <a:t>Alt retter sig mod elevens læring. Eleven bliver aktivt deltagende i egen læreproces gennem forældrenes og det pædagogiske personales indsatser.</a:t>
            </a:r>
          </a:p>
          <a:p>
            <a:endParaRPr lang="da-DK" dirty="0"/>
          </a:p>
        </p:txBody>
      </p:sp>
      <p:sp>
        <p:nvSpPr>
          <p:cNvPr id="4" name="Pladsholder til slidenummer 3"/>
          <p:cNvSpPr>
            <a:spLocks noGrp="1"/>
          </p:cNvSpPr>
          <p:nvPr>
            <p:ph type="sldNum" sz="quarter" idx="10"/>
          </p:nvPr>
        </p:nvSpPr>
        <p:spPr/>
        <p:txBody>
          <a:bodyPr/>
          <a:lstStyle/>
          <a:p>
            <a:fld id="{918DD939-A136-40CA-AC61-A0CE9F976EE2}" type="slidenum">
              <a:rPr lang="da-DK" smtClean="0"/>
              <a:t>6</a:t>
            </a:fld>
            <a:endParaRPr lang="da-DK"/>
          </a:p>
        </p:txBody>
      </p:sp>
    </p:spTree>
    <p:extLst>
      <p:ext uri="{BB962C8B-B14F-4D97-AF65-F5344CB8AC3E}">
        <p14:creationId xmlns:p14="http://schemas.microsoft.com/office/powerpoint/2010/main" val="192431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F4ED241-37A0-405F-8F20-DD934CF881DE}" type="slidenum">
              <a:rPr lang="da-DK" smtClean="0"/>
              <a:pPr/>
              <a:t>7</a:t>
            </a:fld>
            <a:endParaRPr lang="da-DK"/>
          </a:p>
        </p:txBody>
      </p:sp>
    </p:spTree>
    <p:extLst>
      <p:ext uri="{BB962C8B-B14F-4D97-AF65-F5344CB8AC3E}">
        <p14:creationId xmlns:p14="http://schemas.microsoft.com/office/powerpoint/2010/main" val="411586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FFABF267-F6BA-43A5-B4BD-C0E0FA571244}" type="datetimeFigureOut">
              <a:rPr lang="da-DK" smtClean="0"/>
              <a:t>12-09-2018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D7B157B-0114-49F1-8063-25C5FF3A582F}" type="slidenum">
              <a:rPr lang="da-DK" smtClean="0"/>
              <a:t>‹nr.›</a:t>
            </a:fld>
            <a:endParaRPr lang="da-DK"/>
          </a:p>
        </p:txBody>
      </p:sp>
    </p:spTree>
    <p:extLst>
      <p:ext uri="{BB962C8B-B14F-4D97-AF65-F5344CB8AC3E}">
        <p14:creationId xmlns:p14="http://schemas.microsoft.com/office/powerpoint/2010/main" val="310996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FABF267-F6BA-43A5-B4BD-C0E0FA571244}" type="datetimeFigureOut">
              <a:rPr lang="da-DK" smtClean="0"/>
              <a:t>12-09-2018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D7B157B-0114-49F1-8063-25C5FF3A582F}" type="slidenum">
              <a:rPr lang="da-DK" smtClean="0"/>
              <a:t>‹nr.›</a:t>
            </a:fld>
            <a:endParaRPr lang="da-DK"/>
          </a:p>
        </p:txBody>
      </p:sp>
    </p:spTree>
    <p:extLst>
      <p:ext uri="{BB962C8B-B14F-4D97-AF65-F5344CB8AC3E}">
        <p14:creationId xmlns:p14="http://schemas.microsoft.com/office/powerpoint/2010/main" val="37359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FABF267-F6BA-43A5-B4BD-C0E0FA571244}" type="datetimeFigureOut">
              <a:rPr lang="da-DK" smtClean="0"/>
              <a:t>12-09-2018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D7B157B-0114-49F1-8063-25C5FF3A582F}" type="slidenum">
              <a:rPr lang="da-DK" smtClean="0"/>
              <a:t>‹nr.›</a:t>
            </a:fld>
            <a:endParaRPr lang="da-DK"/>
          </a:p>
        </p:txBody>
      </p:sp>
    </p:spTree>
    <p:extLst>
      <p:ext uri="{BB962C8B-B14F-4D97-AF65-F5344CB8AC3E}">
        <p14:creationId xmlns:p14="http://schemas.microsoft.com/office/powerpoint/2010/main" val="19321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FABF267-F6BA-43A5-B4BD-C0E0FA571244}" type="datetimeFigureOut">
              <a:rPr lang="da-DK" smtClean="0"/>
              <a:t>12-09-2018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D7B157B-0114-49F1-8063-25C5FF3A582F}" type="slidenum">
              <a:rPr lang="da-DK" smtClean="0"/>
              <a:t>‹nr.›</a:t>
            </a:fld>
            <a:endParaRPr lang="da-DK"/>
          </a:p>
        </p:txBody>
      </p:sp>
    </p:spTree>
    <p:extLst>
      <p:ext uri="{BB962C8B-B14F-4D97-AF65-F5344CB8AC3E}">
        <p14:creationId xmlns:p14="http://schemas.microsoft.com/office/powerpoint/2010/main" val="85259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FFABF267-F6BA-43A5-B4BD-C0E0FA571244}" type="datetimeFigureOut">
              <a:rPr lang="da-DK" smtClean="0"/>
              <a:t>12-09-2018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D7B157B-0114-49F1-8063-25C5FF3A582F}" type="slidenum">
              <a:rPr lang="da-DK" smtClean="0"/>
              <a:t>‹nr.›</a:t>
            </a:fld>
            <a:endParaRPr lang="da-DK"/>
          </a:p>
        </p:txBody>
      </p:sp>
    </p:spTree>
    <p:extLst>
      <p:ext uri="{BB962C8B-B14F-4D97-AF65-F5344CB8AC3E}">
        <p14:creationId xmlns:p14="http://schemas.microsoft.com/office/powerpoint/2010/main" val="140391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FFABF267-F6BA-43A5-B4BD-C0E0FA571244}" type="datetimeFigureOut">
              <a:rPr lang="da-DK" smtClean="0"/>
              <a:t>12-09-2018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D7B157B-0114-49F1-8063-25C5FF3A582F}" type="slidenum">
              <a:rPr lang="da-DK" smtClean="0"/>
              <a:t>‹nr.›</a:t>
            </a:fld>
            <a:endParaRPr lang="da-DK"/>
          </a:p>
        </p:txBody>
      </p:sp>
    </p:spTree>
    <p:extLst>
      <p:ext uri="{BB962C8B-B14F-4D97-AF65-F5344CB8AC3E}">
        <p14:creationId xmlns:p14="http://schemas.microsoft.com/office/powerpoint/2010/main" val="157291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FFABF267-F6BA-43A5-B4BD-C0E0FA571244}" type="datetimeFigureOut">
              <a:rPr lang="da-DK" smtClean="0"/>
              <a:t>12-09-2018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6D7B157B-0114-49F1-8063-25C5FF3A582F}" type="slidenum">
              <a:rPr lang="da-DK" smtClean="0"/>
              <a:t>‹nr.›</a:t>
            </a:fld>
            <a:endParaRPr lang="da-DK"/>
          </a:p>
        </p:txBody>
      </p:sp>
    </p:spTree>
    <p:extLst>
      <p:ext uri="{BB962C8B-B14F-4D97-AF65-F5344CB8AC3E}">
        <p14:creationId xmlns:p14="http://schemas.microsoft.com/office/powerpoint/2010/main" val="38538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FFABF267-F6BA-43A5-B4BD-C0E0FA571244}" type="datetimeFigureOut">
              <a:rPr lang="da-DK" smtClean="0"/>
              <a:t>12-09-2018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6D7B157B-0114-49F1-8063-25C5FF3A582F}" type="slidenum">
              <a:rPr lang="da-DK" smtClean="0"/>
              <a:t>‹nr.›</a:t>
            </a:fld>
            <a:endParaRPr lang="da-DK"/>
          </a:p>
        </p:txBody>
      </p:sp>
    </p:spTree>
    <p:extLst>
      <p:ext uri="{BB962C8B-B14F-4D97-AF65-F5344CB8AC3E}">
        <p14:creationId xmlns:p14="http://schemas.microsoft.com/office/powerpoint/2010/main" val="276939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FABF267-F6BA-43A5-B4BD-C0E0FA571244}" type="datetimeFigureOut">
              <a:rPr lang="da-DK" smtClean="0"/>
              <a:t>12-09-2018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6D7B157B-0114-49F1-8063-25C5FF3A582F}" type="slidenum">
              <a:rPr lang="da-DK" smtClean="0"/>
              <a:t>‹nr.›</a:t>
            </a:fld>
            <a:endParaRPr lang="da-DK"/>
          </a:p>
        </p:txBody>
      </p:sp>
    </p:spTree>
    <p:extLst>
      <p:ext uri="{BB962C8B-B14F-4D97-AF65-F5344CB8AC3E}">
        <p14:creationId xmlns:p14="http://schemas.microsoft.com/office/powerpoint/2010/main" val="204675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FFABF267-F6BA-43A5-B4BD-C0E0FA571244}" type="datetimeFigureOut">
              <a:rPr lang="da-DK" smtClean="0"/>
              <a:t>12-09-2018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D7B157B-0114-49F1-8063-25C5FF3A582F}" type="slidenum">
              <a:rPr lang="da-DK" smtClean="0"/>
              <a:t>‹nr.›</a:t>
            </a:fld>
            <a:endParaRPr lang="da-DK"/>
          </a:p>
        </p:txBody>
      </p:sp>
    </p:spTree>
    <p:extLst>
      <p:ext uri="{BB962C8B-B14F-4D97-AF65-F5344CB8AC3E}">
        <p14:creationId xmlns:p14="http://schemas.microsoft.com/office/powerpoint/2010/main" val="3042097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FFABF267-F6BA-43A5-B4BD-C0E0FA571244}" type="datetimeFigureOut">
              <a:rPr lang="da-DK" smtClean="0"/>
              <a:t>12-09-2018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D7B157B-0114-49F1-8063-25C5FF3A582F}" type="slidenum">
              <a:rPr lang="da-DK" smtClean="0"/>
              <a:t>‹nr.›</a:t>
            </a:fld>
            <a:endParaRPr lang="da-DK"/>
          </a:p>
        </p:txBody>
      </p:sp>
    </p:spTree>
    <p:extLst>
      <p:ext uri="{BB962C8B-B14F-4D97-AF65-F5344CB8AC3E}">
        <p14:creationId xmlns:p14="http://schemas.microsoft.com/office/powerpoint/2010/main" val="348335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BF267-F6BA-43A5-B4BD-C0E0FA571244}" type="datetimeFigureOut">
              <a:rPr lang="da-DK" smtClean="0"/>
              <a:t>12-09-2018</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B157B-0114-49F1-8063-25C5FF3A582F}" type="slidenum">
              <a:rPr lang="da-DK" smtClean="0"/>
              <a:t>‹nr.›</a:t>
            </a:fld>
            <a:endParaRPr lang="da-DK"/>
          </a:p>
        </p:txBody>
      </p:sp>
    </p:spTree>
    <p:extLst>
      <p:ext uri="{BB962C8B-B14F-4D97-AF65-F5344CB8AC3E}">
        <p14:creationId xmlns:p14="http://schemas.microsoft.com/office/powerpoint/2010/main" val="172157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rotWithShape="1">
          <a:blip r:embed="rId3"/>
          <a:srcRect l="15255" t="20759" r="52955" b="43406"/>
          <a:stretch/>
        </p:blipFill>
        <p:spPr>
          <a:xfrm>
            <a:off x="3226085" y="3436608"/>
            <a:ext cx="4792380" cy="3376449"/>
          </a:xfrm>
          <a:prstGeom prst="rect">
            <a:avLst/>
          </a:prstGeom>
        </p:spPr>
      </p:pic>
      <p:sp>
        <p:nvSpPr>
          <p:cNvPr id="4" name="Titel 1"/>
          <p:cNvSpPr txBox="1">
            <a:spLocks/>
          </p:cNvSpPr>
          <p:nvPr/>
        </p:nvSpPr>
        <p:spPr>
          <a:xfrm>
            <a:off x="1486374" y="1482967"/>
            <a:ext cx="9144000" cy="2138270"/>
          </a:xfrm>
          <a:prstGeom prst="rect">
            <a:avLst/>
          </a:prstGeom>
          <a:ln w="28575">
            <a:solidFill>
              <a:srgbClr val="00B0F0"/>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6800" dirty="0" smtClean="0"/>
              <a:t>Lær med Familien</a:t>
            </a:r>
            <a:r>
              <a:rPr lang="da-DK" dirty="0" smtClean="0"/>
              <a:t/>
            </a:r>
            <a:br>
              <a:rPr lang="da-DK" dirty="0" smtClean="0"/>
            </a:br>
            <a:r>
              <a:rPr lang="da-DK" sz="2700" dirty="0" smtClean="0"/>
              <a:t>- et projekt om forældreinvolvering i folkeskolen</a:t>
            </a:r>
            <a:endParaRPr lang="da-DK" sz="2700" b="1" dirty="0"/>
          </a:p>
        </p:txBody>
      </p:sp>
    </p:spTree>
    <p:extLst>
      <p:ext uri="{BB962C8B-B14F-4D97-AF65-F5344CB8AC3E}">
        <p14:creationId xmlns:p14="http://schemas.microsoft.com/office/powerpoint/2010/main" val="1940670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6270" y="365125"/>
            <a:ext cx="8719459" cy="5811838"/>
          </a:xfrm>
        </p:spPr>
      </p:pic>
    </p:spTree>
    <p:extLst>
      <p:ext uri="{BB962C8B-B14F-4D97-AF65-F5344CB8AC3E}">
        <p14:creationId xmlns:p14="http://schemas.microsoft.com/office/powerpoint/2010/main" val="1565714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6259" y="365125"/>
            <a:ext cx="8719481" cy="5811838"/>
          </a:xfrm>
        </p:spPr>
      </p:pic>
    </p:spTree>
    <p:extLst>
      <p:ext uri="{BB962C8B-B14F-4D97-AF65-F5344CB8AC3E}">
        <p14:creationId xmlns:p14="http://schemas.microsoft.com/office/powerpoint/2010/main" val="4267926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2582" y="365125"/>
            <a:ext cx="8766836" cy="5844557"/>
          </a:xfrm>
        </p:spPr>
      </p:pic>
    </p:spTree>
    <p:extLst>
      <p:ext uri="{BB962C8B-B14F-4D97-AF65-F5344CB8AC3E}">
        <p14:creationId xmlns:p14="http://schemas.microsoft.com/office/powerpoint/2010/main" val="134041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7505" y="365125"/>
            <a:ext cx="8716990" cy="5811838"/>
          </a:xfrm>
        </p:spPr>
      </p:pic>
    </p:spTree>
    <p:extLst>
      <p:ext uri="{BB962C8B-B14F-4D97-AF65-F5344CB8AC3E}">
        <p14:creationId xmlns:p14="http://schemas.microsoft.com/office/powerpoint/2010/main" val="4117566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7121" y="365125"/>
            <a:ext cx="8717757" cy="5811838"/>
          </a:xfrm>
        </p:spPr>
      </p:pic>
    </p:spTree>
    <p:extLst>
      <p:ext uri="{BB962C8B-B14F-4D97-AF65-F5344CB8AC3E}">
        <p14:creationId xmlns:p14="http://schemas.microsoft.com/office/powerpoint/2010/main" val="2546217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Familieopgaven</a:t>
            </a:r>
            <a:endParaRPr lang="da-DK" dirty="0"/>
          </a:p>
        </p:txBody>
      </p:sp>
      <p:sp>
        <p:nvSpPr>
          <p:cNvPr id="3" name="Pladsholder til indhold 2"/>
          <p:cNvSpPr>
            <a:spLocks noGrp="1"/>
          </p:cNvSpPr>
          <p:nvPr>
            <p:ph idx="1"/>
          </p:nvPr>
        </p:nvSpPr>
        <p:spPr/>
        <p:txBody>
          <a:bodyPr/>
          <a:lstStyle/>
          <a:p>
            <a:r>
              <a:rPr lang="da-DK" dirty="0" smtClean="0"/>
              <a:t>Gå sammen to og to. I må meget gerne komme fra forskellige lande.</a:t>
            </a:r>
          </a:p>
          <a:p>
            <a:r>
              <a:rPr lang="da-DK" dirty="0" smtClean="0"/>
              <a:t>Læs familieopgaven</a:t>
            </a:r>
          </a:p>
          <a:p>
            <a:r>
              <a:rPr lang="da-DK" dirty="0"/>
              <a:t>I</a:t>
            </a:r>
            <a:r>
              <a:rPr lang="da-DK" dirty="0" smtClean="0"/>
              <a:t>nterview hinanden på skift om emnet. Alt i alt 30 min.</a:t>
            </a:r>
          </a:p>
          <a:p>
            <a:r>
              <a:rPr lang="da-DK" dirty="0" smtClean="0"/>
              <a:t>Plenum (ca. 15 min): </a:t>
            </a:r>
          </a:p>
          <a:p>
            <a:pPr lvl="1"/>
            <a:r>
              <a:rPr lang="da-DK" dirty="0" smtClean="0"/>
              <a:t>Hvordan var det? Lærte I noget nyt?</a:t>
            </a:r>
            <a:endParaRPr lang="da-DK" dirty="0"/>
          </a:p>
          <a:p>
            <a:pPr lvl="1"/>
            <a:r>
              <a:rPr lang="da-DK" dirty="0" smtClean="0"/>
              <a:t>Hvordan tror I det vil være for barnet at interviewe forældrene?</a:t>
            </a:r>
          </a:p>
          <a:p>
            <a:pPr lvl="1"/>
            <a:r>
              <a:rPr lang="da-DK" dirty="0" smtClean="0"/>
              <a:t>Hvordan vil det være for forældrene?</a:t>
            </a:r>
          </a:p>
          <a:p>
            <a:pPr lvl="1"/>
            <a:r>
              <a:rPr lang="da-DK" dirty="0" smtClean="0"/>
              <a:t>Hvad tror I efterbehandlingen vil kunne lære børnene?</a:t>
            </a:r>
          </a:p>
          <a:p>
            <a:pPr lvl="1"/>
            <a:r>
              <a:rPr lang="da-DK" dirty="0" smtClean="0"/>
              <a:t>Andre erfaringer med at bygge bro mellem skolen og forældrene?</a:t>
            </a:r>
          </a:p>
          <a:p>
            <a:endParaRPr lang="da-DK" dirty="0" smtClean="0"/>
          </a:p>
          <a:p>
            <a:endParaRPr lang="da-DK" dirty="0"/>
          </a:p>
        </p:txBody>
      </p:sp>
    </p:spTree>
    <p:extLst>
      <p:ext uri="{BB962C8B-B14F-4D97-AF65-F5344CB8AC3E}">
        <p14:creationId xmlns:p14="http://schemas.microsoft.com/office/powerpoint/2010/main" val="3230091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a:t>
            </a:r>
            <a:r>
              <a:rPr lang="da-DK" dirty="0" smtClean="0"/>
              <a:t>rganisering</a:t>
            </a:r>
            <a:endParaRPr lang="da-DK" dirty="0"/>
          </a:p>
        </p:txBody>
      </p:sp>
      <p:sp>
        <p:nvSpPr>
          <p:cNvPr id="3" name="Pladsholder til indhold 2"/>
          <p:cNvSpPr>
            <a:spLocks noGrp="1"/>
          </p:cNvSpPr>
          <p:nvPr>
            <p:ph idx="1"/>
          </p:nvPr>
        </p:nvSpPr>
        <p:spPr/>
        <p:txBody>
          <a:bodyPr>
            <a:normAutofit/>
          </a:bodyPr>
          <a:lstStyle/>
          <a:p>
            <a:r>
              <a:rPr lang="da-DK" dirty="0" smtClean="0"/>
              <a:t>Skole og Forældre leder projektet</a:t>
            </a:r>
          </a:p>
          <a:p>
            <a:pPr marL="0" indent="0">
              <a:buNone/>
            </a:pPr>
            <a:endParaRPr lang="da-DK" dirty="0" smtClean="0"/>
          </a:p>
          <a:p>
            <a:r>
              <a:rPr lang="da-DK" dirty="0" smtClean="0"/>
              <a:t>To professionshøjskoler er partnere </a:t>
            </a:r>
          </a:p>
          <a:p>
            <a:pPr marL="0" indent="0">
              <a:buNone/>
            </a:pPr>
            <a:endParaRPr lang="da-DK" dirty="0" smtClean="0"/>
          </a:p>
          <a:p>
            <a:r>
              <a:rPr lang="da-DK" dirty="0" smtClean="0"/>
              <a:t>Et forskningscenter foretager evaluering og dokumentation</a:t>
            </a:r>
            <a:endParaRPr lang="da-DK" dirty="0"/>
          </a:p>
        </p:txBody>
      </p:sp>
    </p:spTree>
    <p:extLst>
      <p:ext uri="{BB962C8B-B14F-4D97-AF65-F5344CB8AC3E}">
        <p14:creationId xmlns:p14="http://schemas.microsoft.com/office/powerpoint/2010/main" val="3776089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Formål</a:t>
            </a:r>
            <a:endParaRPr lang="da-DK" dirty="0"/>
          </a:p>
        </p:txBody>
      </p:sp>
      <p:sp>
        <p:nvSpPr>
          <p:cNvPr id="3" name="Pladsholder til indhold 2"/>
          <p:cNvSpPr>
            <a:spLocks noGrp="1"/>
          </p:cNvSpPr>
          <p:nvPr>
            <p:ph idx="1"/>
          </p:nvPr>
        </p:nvSpPr>
        <p:spPr/>
        <p:txBody>
          <a:bodyPr>
            <a:normAutofit/>
          </a:bodyPr>
          <a:lstStyle/>
          <a:p>
            <a:pPr marL="0" indent="0">
              <a:buNone/>
            </a:pPr>
            <a:r>
              <a:rPr lang="da-DK" dirty="0" smtClean="0"/>
              <a:t>Projektet undersøger, hvordan involvering af forældre i deres børns læring kan bidrage til, at alle elever bliver så dygtige, som de kan</a:t>
            </a:r>
          </a:p>
          <a:p>
            <a:pPr marL="0" indent="0">
              <a:buNone/>
            </a:pPr>
            <a:endParaRPr lang="da-DK" dirty="0" smtClean="0"/>
          </a:p>
          <a:p>
            <a:pPr marL="0" indent="0">
              <a:buNone/>
            </a:pPr>
            <a:r>
              <a:rPr lang="da-DK" dirty="0" smtClean="0"/>
              <a:t>Projektet understøtter også de øvrige nationale mål for folkeskolen:</a:t>
            </a:r>
          </a:p>
          <a:p>
            <a:pPr>
              <a:buFontTx/>
              <a:buChar char="-"/>
            </a:pPr>
            <a:r>
              <a:rPr lang="da-DK" dirty="0" smtClean="0"/>
              <a:t>Bidrage til at mindske betydningen af social baggrund i forhold til faglige resultater </a:t>
            </a:r>
          </a:p>
          <a:p>
            <a:pPr>
              <a:buFontTx/>
              <a:buChar char="-"/>
            </a:pPr>
            <a:r>
              <a:rPr lang="da-DK" dirty="0" smtClean="0"/>
              <a:t>Styrke elevernes trivsel og bidrage til at tilliden til folkeskolen styrkes blandt forældrene</a:t>
            </a:r>
            <a:endParaRPr lang="da-DK" dirty="0"/>
          </a:p>
        </p:txBody>
      </p:sp>
    </p:spTree>
    <p:extLst>
      <p:ext uri="{BB962C8B-B14F-4D97-AF65-F5344CB8AC3E}">
        <p14:creationId xmlns:p14="http://schemas.microsoft.com/office/powerpoint/2010/main" val="1601413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Projektet</a:t>
            </a:r>
            <a:endParaRPr lang="da-DK" dirty="0"/>
          </a:p>
        </p:txBody>
      </p:sp>
      <p:sp>
        <p:nvSpPr>
          <p:cNvPr id="3" name="Pladsholder til indhold 2"/>
          <p:cNvSpPr>
            <a:spLocks noGrp="1"/>
          </p:cNvSpPr>
          <p:nvPr>
            <p:ph idx="1"/>
          </p:nvPr>
        </p:nvSpPr>
        <p:spPr/>
        <p:txBody>
          <a:bodyPr/>
          <a:lstStyle/>
          <a:p>
            <a:r>
              <a:rPr lang="da-DK" dirty="0" smtClean="0"/>
              <a:t>Kortlægning af bedste praksis for forældreinvolvering i børns læring</a:t>
            </a:r>
          </a:p>
          <a:p>
            <a:r>
              <a:rPr lang="da-DK" dirty="0" smtClean="0"/>
              <a:t>Udvikling af et program for forældreinvolvering til skoler</a:t>
            </a:r>
          </a:p>
          <a:p>
            <a:r>
              <a:rPr lang="da-DK" dirty="0" smtClean="0"/>
              <a:t>Afprøvning af program på fire skoler i Viborg og Høje-Taastrup kommune</a:t>
            </a:r>
          </a:p>
          <a:p>
            <a:r>
              <a:rPr lang="da-DK" dirty="0"/>
              <a:t>E</a:t>
            </a:r>
            <a:r>
              <a:rPr lang="da-DK" dirty="0" smtClean="0"/>
              <a:t>valuering ift. elever, det pædagogiske personale og forældrene</a:t>
            </a:r>
          </a:p>
          <a:p>
            <a:r>
              <a:rPr lang="da-DK" dirty="0" smtClean="0"/>
              <a:t>Tilpasning og udbredelse af programmet til øvrige folkeskoler</a:t>
            </a:r>
          </a:p>
          <a:p>
            <a:endParaRPr lang="da-DK" dirty="0"/>
          </a:p>
        </p:txBody>
      </p:sp>
    </p:spTree>
    <p:extLst>
      <p:ext uri="{BB962C8B-B14F-4D97-AF65-F5344CB8AC3E}">
        <p14:creationId xmlns:p14="http://schemas.microsoft.com/office/powerpoint/2010/main" val="1135340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Målgrupper</a:t>
            </a:r>
            <a:endParaRPr lang="da-DK" dirty="0"/>
          </a:p>
        </p:txBody>
      </p:sp>
      <p:sp>
        <p:nvSpPr>
          <p:cNvPr id="3" name="Pladsholder til indhold 2"/>
          <p:cNvSpPr>
            <a:spLocks noGrp="1"/>
          </p:cNvSpPr>
          <p:nvPr>
            <p:ph idx="1"/>
          </p:nvPr>
        </p:nvSpPr>
        <p:spPr/>
        <p:txBody>
          <a:bodyPr/>
          <a:lstStyle/>
          <a:p>
            <a:r>
              <a:rPr lang="da-DK" dirty="0" smtClean="0"/>
              <a:t>De to primære målgrupper er personalet og forældrene  </a:t>
            </a:r>
          </a:p>
          <a:p>
            <a:pPr marL="0" indent="0">
              <a:buNone/>
            </a:pPr>
            <a:endParaRPr lang="da-DK" dirty="0" smtClean="0"/>
          </a:p>
          <a:p>
            <a:r>
              <a:rPr lang="da-DK" dirty="0" smtClean="0"/>
              <a:t>Herudover understøttende tiltag målrettet politisk udvalg, forvaltning, skolebestyrelse, skoleledelse, tovholdere.</a:t>
            </a:r>
          </a:p>
          <a:p>
            <a:endParaRPr lang="da-DK" dirty="0"/>
          </a:p>
          <a:p>
            <a:r>
              <a:rPr lang="da-DK" dirty="0" smtClean="0"/>
              <a:t>Elevernes læringsudbytte er i centrum, og elever på alle trin deltager (2., 5. og 8. årgang)</a:t>
            </a:r>
            <a:endParaRPr lang="da-DK" dirty="0"/>
          </a:p>
        </p:txBody>
      </p:sp>
    </p:spTree>
    <p:extLst>
      <p:ext uri="{BB962C8B-B14F-4D97-AF65-F5344CB8AC3E}">
        <p14:creationId xmlns:p14="http://schemas.microsoft.com/office/powerpoint/2010/main" val="4143153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p:nvPr/>
        </p:nvPicPr>
        <p:blipFill rotWithShape="1">
          <a:blip r:embed="rId3"/>
          <a:srcRect l="6475" t="11715" r="28550" b="3892"/>
          <a:stretch/>
        </p:blipFill>
        <p:spPr bwMode="auto">
          <a:xfrm>
            <a:off x="988464" y="0"/>
            <a:ext cx="9019135" cy="6620933"/>
          </a:xfrm>
          <a:prstGeom prst="rect">
            <a:avLst/>
          </a:prstGeom>
          <a:ln>
            <a:noFill/>
          </a:ln>
          <a:extLst>
            <a:ext uri="{53640926-AAD7-44D8-BBD7-CCE9431645EC}">
              <a14:shadowObscured xmlns:a14="http://schemas.microsoft.com/office/drawing/2010/main"/>
            </a:ext>
          </a:extLst>
        </p:spPr>
      </p:pic>
      <p:sp>
        <p:nvSpPr>
          <p:cNvPr id="2" name="Tekstfelt 1"/>
          <p:cNvSpPr txBox="1"/>
          <p:nvPr/>
        </p:nvSpPr>
        <p:spPr>
          <a:xfrm>
            <a:off x="200721" y="289932"/>
            <a:ext cx="3612995" cy="430887"/>
          </a:xfrm>
          <a:prstGeom prst="rect">
            <a:avLst/>
          </a:prstGeom>
          <a:noFill/>
        </p:spPr>
        <p:txBody>
          <a:bodyPr wrap="square" rtlCol="0">
            <a:spAutoFit/>
          </a:bodyPr>
          <a:lstStyle/>
          <a:p>
            <a:r>
              <a:rPr lang="da-DK" sz="2200" b="1" dirty="0" smtClean="0">
                <a:solidFill>
                  <a:schemeClr val="accent6">
                    <a:lumMod val="75000"/>
                  </a:schemeClr>
                </a:solidFill>
              </a:rPr>
              <a:t>WHOLE SYSTEM APPROACH</a:t>
            </a:r>
            <a:endParaRPr lang="da-DK" sz="2200" b="1" dirty="0">
              <a:solidFill>
                <a:schemeClr val="accent6">
                  <a:lumMod val="75000"/>
                </a:schemeClr>
              </a:solidFill>
            </a:endParaRPr>
          </a:p>
        </p:txBody>
      </p:sp>
    </p:spTree>
    <p:extLst>
      <p:ext uri="{BB962C8B-B14F-4D97-AF65-F5344CB8AC3E}">
        <p14:creationId xmlns:p14="http://schemas.microsoft.com/office/powerpoint/2010/main" val="3272611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696531" y="1336432"/>
            <a:ext cx="10894454" cy="523179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p:txBody>
          <a:bodyPr/>
          <a:lstStyle/>
          <a:p>
            <a:r>
              <a:rPr lang="da-DK" sz="4000" b="1" dirty="0" smtClean="0">
                <a:solidFill>
                  <a:schemeClr val="accent1">
                    <a:lumMod val="50000"/>
                  </a:schemeClr>
                </a:solidFill>
              </a:rPr>
              <a:t>Lær med Familien – Projektets indsatser</a:t>
            </a:r>
            <a:endParaRPr lang="da-DK" sz="4000" b="1" dirty="0">
              <a:solidFill>
                <a:schemeClr val="accent1">
                  <a:lumMod val="50000"/>
                </a:schemeClr>
              </a:solidFill>
            </a:endParaRPr>
          </a:p>
        </p:txBody>
      </p:sp>
      <p:sp>
        <p:nvSpPr>
          <p:cNvPr id="4" name="Rektangel 3"/>
          <p:cNvSpPr/>
          <p:nvPr/>
        </p:nvSpPr>
        <p:spPr>
          <a:xfrm>
            <a:off x="755371" y="1527580"/>
            <a:ext cx="10515600" cy="40305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2200" dirty="0" smtClean="0"/>
          </a:p>
          <a:p>
            <a:pPr algn="ctr"/>
            <a:endParaRPr lang="da-DK" dirty="0" smtClean="0"/>
          </a:p>
          <a:p>
            <a:pPr algn="ctr"/>
            <a:endParaRPr lang="da-DK" dirty="0" smtClean="0"/>
          </a:p>
          <a:p>
            <a:pPr algn="ctr"/>
            <a:endParaRPr lang="da-DK" dirty="0" smtClean="0"/>
          </a:p>
          <a:p>
            <a:pPr algn="ctr"/>
            <a:endParaRPr lang="da-DK" dirty="0" smtClean="0"/>
          </a:p>
          <a:p>
            <a:pPr algn="ctr"/>
            <a:endParaRPr lang="da-DK" dirty="0" smtClean="0"/>
          </a:p>
          <a:p>
            <a:pPr algn="ctr"/>
            <a:endParaRPr lang="da-DK" dirty="0" smtClean="0"/>
          </a:p>
          <a:p>
            <a:pPr algn="ctr"/>
            <a:endParaRPr lang="da-DK" dirty="0" smtClean="0"/>
          </a:p>
          <a:p>
            <a:endParaRPr lang="da-DK" dirty="0"/>
          </a:p>
        </p:txBody>
      </p:sp>
      <p:sp>
        <p:nvSpPr>
          <p:cNvPr id="6" name="Tekstfelt 5"/>
          <p:cNvSpPr txBox="1"/>
          <p:nvPr/>
        </p:nvSpPr>
        <p:spPr>
          <a:xfrm>
            <a:off x="792183" y="5659403"/>
            <a:ext cx="10417033" cy="369332"/>
          </a:xfrm>
          <a:prstGeom prst="rect">
            <a:avLst/>
          </a:prstGeom>
          <a:solidFill>
            <a:schemeClr val="accent1">
              <a:lumMod val="20000"/>
              <a:lumOff val="80000"/>
            </a:schemeClr>
          </a:solidFill>
          <a:ln>
            <a:solidFill>
              <a:schemeClr val="tx1"/>
            </a:solidFill>
          </a:ln>
        </p:spPr>
        <p:txBody>
          <a:bodyPr wrap="square" rtlCol="0">
            <a:spAutoFit/>
          </a:bodyPr>
          <a:lstStyle/>
          <a:p>
            <a:r>
              <a:rPr lang="da-DK" b="1" dirty="0" smtClean="0"/>
              <a:t>Forvaltningen</a:t>
            </a:r>
            <a:endParaRPr lang="da-DK" b="1" dirty="0"/>
          </a:p>
        </p:txBody>
      </p:sp>
      <p:sp>
        <p:nvSpPr>
          <p:cNvPr id="7" name="Tekstfelt 6"/>
          <p:cNvSpPr txBox="1"/>
          <p:nvPr/>
        </p:nvSpPr>
        <p:spPr>
          <a:xfrm>
            <a:off x="804133" y="6091910"/>
            <a:ext cx="10417033" cy="369332"/>
          </a:xfrm>
          <a:prstGeom prst="rect">
            <a:avLst/>
          </a:prstGeom>
          <a:solidFill>
            <a:schemeClr val="accent1">
              <a:lumMod val="20000"/>
              <a:lumOff val="80000"/>
            </a:schemeClr>
          </a:solidFill>
          <a:ln>
            <a:solidFill>
              <a:schemeClr val="tx1"/>
            </a:solidFill>
          </a:ln>
        </p:spPr>
        <p:txBody>
          <a:bodyPr wrap="square" rtlCol="0">
            <a:spAutoFit/>
          </a:bodyPr>
          <a:lstStyle/>
          <a:p>
            <a:r>
              <a:rPr lang="da-DK" b="1" dirty="0" smtClean="0"/>
              <a:t>Politisk udvalg</a:t>
            </a:r>
            <a:endParaRPr lang="da-DK" b="1" dirty="0"/>
          </a:p>
        </p:txBody>
      </p:sp>
      <p:sp>
        <p:nvSpPr>
          <p:cNvPr id="11" name="Rektangel 10"/>
          <p:cNvSpPr/>
          <p:nvPr/>
        </p:nvSpPr>
        <p:spPr>
          <a:xfrm>
            <a:off x="827158" y="2620830"/>
            <a:ext cx="10363653"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smtClean="0"/>
              <a:t>Forældre</a:t>
            </a:r>
            <a:endParaRPr lang="da-DK" dirty="0"/>
          </a:p>
        </p:txBody>
      </p:sp>
      <p:sp>
        <p:nvSpPr>
          <p:cNvPr id="12" name="Rektangel 11"/>
          <p:cNvSpPr/>
          <p:nvPr/>
        </p:nvSpPr>
        <p:spPr>
          <a:xfrm>
            <a:off x="812319" y="3162725"/>
            <a:ext cx="10378492"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smtClean="0"/>
              <a:t>Årgangsteam</a:t>
            </a:r>
            <a:endParaRPr lang="da-DK" dirty="0"/>
          </a:p>
        </p:txBody>
      </p:sp>
      <p:sp>
        <p:nvSpPr>
          <p:cNvPr id="13" name="Rektangel 12"/>
          <p:cNvSpPr/>
          <p:nvPr/>
        </p:nvSpPr>
        <p:spPr>
          <a:xfrm>
            <a:off x="845564" y="3702740"/>
            <a:ext cx="10363653"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smtClean="0"/>
              <a:t>Tovholderne</a:t>
            </a:r>
            <a:endParaRPr lang="da-DK" dirty="0"/>
          </a:p>
        </p:txBody>
      </p:sp>
      <p:sp>
        <p:nvSpPr>
          <p:cNvPr id="14" name="Rektangel 13"/>
          <p:cNvSpPr/>
          <p:nvPr/>
        </p:nvSpPr>
        <p:spPr>
          <a:xfrm>
            <a:off x="830728" y="2082855"/>
            <a:ext cx="10378490" cy="425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smtClean="0"/>
              <a:t>Elever</a:t>
            </a:r>
            <a:endParaRPr lang="da-DK" dirty="0"/>
          </a:p>
        </p:txBody>
      </p:sp>
      <p:sp>
        <p:nvSpPr>
          <p:cNvPr id="15" name="Ellipse 14"/>
          <p:cNvSpPr/>
          <p:nvPr/>
        </p:nvSpPr>
        <p:spPr>
          <a:xfrm>
            <a:off x="2784519" y="3150320"/>
            <a:ext cx="1214203" cy="42500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Intro</a:t>
            </a:r>
            <a:endParaRPr lang="da-DK" sz="1400" dirty="0"/>
          </a:p>
        </p:txBody>
      </p:sp>
      <p:sp>
        <p:nvSpPr>
          <p:cNvPr id="16" name="Tekstfelt 15"/>
          <p:cNvSpPr txBox="1"/>
          <p:nvPr/>
        </p:nvSpPr>
        <p:spPr>
          <a:xfrm>
            <a:off x="696531" y="1613498"/>
            <a:ext cx="1775143" cy="369332"/>
          </a:xfrm>
          <a:prstGeom prst="rect">
            <a:avLst/>
          </a:prstGeom>
          <a:noFill/>
        </p:spPr>
        <p:txBody>
          <a:bodyPr wrap="square" rtlCol="0">
            <a:spAutoFit/>
          </a:bodyPr>
          <a:lstStyle/>
          <a:p>
            <a:r>
              <a:rPr lang="da-DK" i="1" dirty="0" smtClean="0"/>
              <a:t>Sommer 2017</a:t>
            </a:r>
            <a:endParaRPr lang="da-DK" i="1" dirty="0"/>
          </a:p>
        </p:txBody>
      </p:sp>
      <p:sp>
        <p:nvSpPr>
          <p:cNvPr id="17" name="Tekstfelt 16"/>
          <p:cNvSpPr txBox="1"/>
          <p:nvPr/>
        </p:nvSpPr>
        <p:spPr>
          <a:xfrm>
            <a:off x="10069131" y="1652093"/>
            <a:ext cx="1775143" cy="369332"/>
          </a:xfrm>
          <a:prstGeom prst="rect">
            <a:avLst/>
          </a:prstGeom>
          <a:noFill/>
        </p:spPr>
        <p:txBody>
          <a:bodyPr wrap="square" rtlCol="0">
            <a:spAutoFit/>
          </a:bodyPr>
          <a:lstStyle/>
          <a:p>
            <a:r>
              <a:rPr lang="da-DK" i="1" dirty="0" smtClean="0"/>
              <a:t>Sommer 2018</a:t>
            </a:r>
            <a:endParaRPr lang="da-DK" i="1" dirty="0"/>
          </a:p>
        </p:txBody>
      </p:sp>
      <p:sp>
        <p:nvSpPr>
          <p:cNvPr id="21" name="Ellipse 20"/>
          <p:cNvSpPr/>
          <p:nvPr/>
        </p:nvSpPr>
        <p:spPr>
          <a:xfrm>
            <a:off x="3119900" y="3706699"/>
            <a:ext cx="1334471" cy="422266"/>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Sparring</a:t>
            </a:r>
            <a:endParaRPr lang="da-DK" sz="1400" dirty="0"/>
          </a:p>
        </p:txBody>
      </p:sp>
      <p:sp>
        <p:nvSpPr>
          <p:cNvPr id="27" name="Ellipse 26"/>
          <p:cNvSpPr/>
          <p:nvPr/>
        </p:nvSpPr>
        <p:spPr>
          <a:xfrm>
            <a:off x="4432021" y="4255060"/>
            <a:ext cx="1144073" cy="436516"/>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Sparring</a:t>
            </a:r>
            <a:endParaRPr lang="da-DK" sz="1400" dirty="0"/>
          </a:p>
        </p:txBody>
      </p:sp>
      <p:sp>
        <p:nvSpPr>
          <p:cNvPr id="28" name="Ellipse 27"/>
          <p:cNvSpPr/>
          <p:nvPr/>
        </p:nvSpPr>
        <p:spPr>
          <a:xfrm>
            <a:off x="3203791" y="4255059"/>
            <a:ext cx="1144073" cy="424568"/>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Sparring</a:t>
            </a:r>
            <a:endParaRPr lang="da-DK" sz="1400" dirty="0"/>
          </a:p>
        </p:txBody>
      </p:sp>
      <p:sp>
        <p:nvSpPr>
          <p:cNvPr id="29" name="Ellipse 28"/>
          <p:cNvSpPr/>
          <p:nvPr/>
        </p:nvSpPr>
        <p:spPr>
          <a:xfrm>
            <a:off x="6989339" y="4243671"/>
            <a:ext cx="1144073" cy="426798"/>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Sparring</a:t>
            </a:r>
            <a:endParaRPr lang="da-DK" sz="1400" dirty="0"/>
          </a:p>
        </p:txBody>
      </p:sp>
      <p:sp>
        <p:nvSpPr>
          <p:cNvPr id="30" name="Ellipse 29"/>
          <p:cNvSpPr/>
          <p:nvPr/>
        </p:nvSpPr>
        <p:spPr>
          <a:xfrm>
            <a:off x="6801200" y="3722857"/>
            <a:ext cx="1168812" cy="406108"/>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Sparring</a:t>
            </a:r>
            <a:endParaRPr lang="da-DK" sz="1400" dirty="0"/>
          </a:p>
        </p:txBody>
      </p:sp>
      <p:sp>
        <p:nvSpPr>
          <p:cNvPr id="32" name="Ellipse 31"/>
          <p:cNvSpPr/>
          <p:nvPr/>
        </p:nvSpPr>
        <p:spPr>
          <a:xfrm>
            <a:off x="5467101" y="3156382"/>
            <a:ext cx="1288081" cy="423305"/>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Sparring</a:t>
            </a:r>
            <a:endParaRPr lang="da-DK" sz="1400" dirty="0"/>
          </a:p>
        </p:txBody>
      </p:sp>
      <p:sp>
        <p:nvSpPr>
          <p:cNvPr id="34" name="Ellipse 33"/>
          <p:cNvSpPr/>
          <p:nvPr/>
        </p:nvSpPr>
        <p:spPr>
          <a:xfrm>
            <a:off x="8295374" y="4243671"/>
            <a:ext cx="1144073" cy="447413"/>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Sparring</a:t>
            </a:r>
            <a:endParaRPr lang="da-DK" sz="1400" dirty="0"/>
          </a:p>
        </p:txBody>
      </p:sp>
      <p:sp>
        <p:nvSpPr>
          <p:cNvPr id="8" name="Ellipse 7"/>
          <p:cNvSpPr/>
          <p:nvPr/>
        </p:nvSpPr>
        <p:spPr>
          <a:xfrm>
            <a:off x="2784519" y="6110315"/>
            <a:ext cx="875764" cy="34968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Intro</a:t>
            </a:r>
            <a:endParaRPr lang="da-DK" sz="1400" dirty="0"/>
          </a:p>
        </p:txBody>
      </p:sp>
      <p:sp>
        <p:nvSpPr>
          <p:cNvPr id="39" name="Tekstfelt 38"/>
          <p:cNvSpPr txBox="1"/>
          <p:nvPr/>
        </p:nvSpPr>
        <p:spPr>
          <a:xfrm>
            <a:off x="6717881" y="1613498"/>
            <a:ext cx="1775143" cy="369332"/>
          </a:xfrm>
          <a:prstGeom prst="rect">
            <a:avLst/>
          </a:prstGeom>
          <a:noFill/>
        </p:spPr>
        <p:txBody>
          <a:bodyPr wrap="square" rtlCol="0">
            <a:spAutoFit/>
          </a:bodyPr>
          <a:lstStyle/>
          <a:p>
            <a:r>
              <a:rPr lang="da-DK" i="1" dirty="0" smtClean="0"/>
              <a:t>2018</a:t>
            </a:r>
            <a:endParaRPr lang="da-DK" i="1" dirty="0"/>
          </a:p>
        </p:txBody>
      </p:sp>
      <p:sp>
        <p:nvSpPr>
          <p:cNvPr id="92" name="Ellipse 91"/>
          <p:cNvSpPr/>
          <p:nvPr/>
        </p:nvSpPr>
        <p:spPr>
          <a:xfrm>
            <a:off x="7519052" y="3150320"/>
            <a:ext cx="1187219" cy="425003"/>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Sparring</a:t>
            </a:r>
            <a:endParaRPr lang="da-DK" sz="1400" dirty="0"/>
          </a:p>
        </p:txBody>
      </p:sp>
      <p:sp>
        <p:nvSpPr>
          <p:cNvPr id="36" name="Rektangel 35"/>
          <p:cNvSpPr/>
          <p:nvPr/>
        </p:nvSpPr>
        <p:spPr>
          <a:xfrm>
            <a:off x="854767" y="4233980"/>
            <a:ext cx="10363653" cy="461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smtClean="0"/>
              <a:t>Ledelsen</a:t>
            </a:r>
            <a:endParaRPr lang="da-DK" dirty="0"/>
          </a:p>
        </p:txBody>
      </p:sp>
      <p:sp>
        <p:nvSpPr>
          <p:cNvPr id="40" name="Rektangel 39"/>
          <p:cNvSpPr/>
          <p:nvPr/>
        </p:nvSpPr>
        <p:spPr>
          <a:xfrm>
            <a:off x="854767" y="4832381"/>
            <a:ext cx="10363653" cy="477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smtClean="0"/>
              <a:t>Skolebestyrelsen</a:t>
            </a:r>
            <a:endParaRPr lang="da-DK" dirty="0"/>
          </a:p>
        </p:txBody>
      </p:sp>
      <p:sp>
        <p:nvSpPr>
          <p:cNvPr id="41" name="Ellipse 40"/>
          <p:cNvSpPr/>
          <p:nvPr/>
        </p:nvSpPr>
        <p:spPr>
          <a:xfrm>
            <a:off x="9094124" y="2098121"/>
            <a:ext cx="746636" cy="146316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Eftermåling</a:t>
            </a:r>
            <a:endParaRPr lang="da-DK" sz="1400" dirty="0"/>
          </a:p>
        </p:txBody>
      </p:sp>
      <p:cxnSp>
        <p:nvCxnSpPr>
          <p:cNvPr id="42" name="Lige forbindelse 41"/>
          <p:cNvCxnSpPr/>
          <p:nvPr/>
        </p:nvCxnSpPr>
        <p:spPr>
          <a:xfrm>
            <a:off x="6745861" y="1613498"/>
            <a:ext cx="25400" cy="4916132"/>
          </a:xfrm>
          <a:prstGeom prst="line">
            <a:avLst/>
          </a:prstGeom>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 name="Ellipse 43"/>
          <p:cNvSpPr/>
          <p:nvPr/>
        </p:nvSpPr>
        <p:spPr>
          <a:xfrm>
            <a:off x="2044930" y="2088919"/>
            <a:ext cx="739589" cy="14999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smtClean="0"/>
              <a:t>Førmåling</a:t>
            </a:r>
            <a:endParaRPr lang="da-DK" sz="1400" dirty="0"/>
          </a:p>
        </p:txBody>
      </p:sp>
      <p:sp>
        <p:nvSpPr>
          <p:cNvPr id="37" name="Ellipse 36"/>
          <p:cNvSpPr/>
          <p:nvPr/>
        </p:nvSpPr>
        <p:spPr>
          <a:xfrm>
            <a:off x="2390819" y="5677807"/>
            <a:ext cx="875764" cy="33128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Intro</a:t>
            </a:r>
            <a:endParaRPr lang="da-DK" sz="1400" dirty="0"/>
          </a:p>
        </p:txBody>
      </p:sp>
      <p:sp>
        <p:nvSpPr>
          <p:cNvPr id="38" name="Ellipse 37"/>
          <p:cNvSpPr/>
          <p:nvPr/>
        </p:nvSpPr>
        <p:spPr>
          <a:xfrm>
            <a:off x="4074078" y="3174787"/>
            <a:ext cx="1365043" cy="414104"/>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Sparring</a:t>
            </a:r>
            <a:endParaRPr lang="da-DK" sz="1400" dirty="0"/>
          </a:p>
        </p:txBody>
      </p:sp>
      <p:sp>
        <p:nvSpPr>
          <p:cNvPr id="43" name="Ellipse 42"/>
          <p:cNvSpPr/>
          <p:nvPr/>
        </p:nvSpPr>
        <p:spPr>
          <a:xfrm>
            <a:off x="2543219" y="4831198"/>
            <a:ext cx="875764" cy="48772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Intro</a:t>
            </a:r>
            <a:endParaRPr lang="da-DK" sz="1400" dirty="0"/>
          </a:p>
        </p:txBody>
      </p:sp>
      <p:sp>
        <p:nvSpPr>
          <p:cNvPr id="45" name="Ellipse 44"/>
          <p:cNvSpPr/>
          <p:nvPr/>
        </p:nvSpPr>
        <p:spPr>
          <a:xfrm>
            <a:off x="10202144" y="3726924"/>
            <a:ext cx="964815" cy="2300569"/>
          </a:xfrm>
          <a:prstGeom prst="ellipse">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Evaluering</a:t>
            </a:r>
            <a:r>
              <a:rPr lang="da-DK" sz="1400" dirty="0" smtClean="0"/>
              <a:t> + forankring</a:t>
            </a:r>
            <a:endParaRPr lang="da-DK" sz="1400" dirty="0"/>
          </a:p>
        </p:txBody>
      </p:sp>
      <p:sp>
        <p:nvSpPr>
          <p:cNvPr id="46" name="Ellipse 45"/>
          <p:cNvSpPr/>
          <p:nvPr/>
        </p:nvSpPr>
        <p:spPr>
          <a:xfrm>
            <a:off x="4500387" y="3717722"/>
            <a:ext cx="1270048" cy="395699"/>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Sparring</a:t>
            </a:r>
            <a:endParaRPr lang="da-DK" sz="1400" dirty="0"/>
          </a:p>
        </p:txBody>
      </p:sp>
      <p:sp>
        <p:nvSpPr>
          <p:cNvPr id="47" name="Ellipse 46"/>
          <p:cNvSpPr/>
          <p:nvPr/>
        </p:nvSpPr>
        <p:spPr>
          <a:xfrm>
            <a:off x="6184878" y="3984588"/>
            <a:ext cx="45719" cy="36809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8" name="Ellipse 47"/>
          <p:cNvSpPr/>
          <p:nvPr/>
        </p:nvSpPr>
        <p:spPr>
          <a:xfrm>
            <a:off x="5678404" y="3722857"/>
            <a:ext cx="1104388" cy="968227"/>
          </a:xfrm>
          <a:prstGeom prst="ellipse">
            <a:avLst/>
          </a:prstGeom>
          <a:solidFill>
            <a:srgbClr val="3738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Status</a:t>
            </a:r>
            <a:endParaRPr lang="da-DK" sz="1400" dirty="0"/>
          </a:p>
        </p:txBody>
      </p:sp>
      <p:sp>
        <p:nvSpPr>
          <p:cNvPr id="20" name="Ellipse 19"/>
          <p:cNvSpPr/>
          <p:nvPr/>
        </p:nvSpPr>
        <p:spPr>
          <a:xfrm>
            <a:off x="2199890" y="3708519"/>
            <a:ext cx="975232" cy="984644"/>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Intro</a:t>
            </a:r>
            <a:endParaRPr lang="da-DK" sz="1400" dirty="0"/>
          </a:p>
        </p:txBody>
      </p:sp>
      <p:sp>
        <p:nvSpPr>
          <p:cNvPr id="49" name="Ellipse 48"/>
          <p:cNvSpPr/>
          <p:nvPr/>
        </p:nvSpPr>
        <p:spPr>
          <a:xfrm>
            <a:off x="8227702" y="3699317"/>
            <a:ext cx="1141201" cy="414103"/>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Sparring</a:t>
            </a:r>
            <a:endParaRPr lang="da-DK" sz="1400" dirty="0"/>
          </a:p>
        </p:txBody>
      </p:sp>
      <p:sp>
        <p:nvSpPr>
          <p:cNvPr id="50" name="Ellipse 49"/>
          <p:cNvSpPr/>
          <p:nvPr/>
        </p:nvSpPr>
        <p:spPr>
          <a:xfrm>
            <a:off x="3432811" y="4223847"/>
            <a:ext cx="1362080" cy="478519"/>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Sparring</a:t>
            </a:r>
            <a:endParaRPr lang="da-DK" sz="1400" dirty="0"/>
          </a:p>
        </p:txBody>
      </p:sp>
      <p:sp>
        <p:nvSpPr>
          <p:cNvPr id="51" name="Ellipse 50"/>
          <p:cNvSpPr/>
          <p:nvPr/>
        </p:nvSpPr>
        <p:spPr>
          <a:xfrm>
            <a:off x="7822760" y="4233049"/>
            <a:ext cx="1159608" cy="478519"/>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Sparring</a:t>
            </a:r>
            <a:endParaRPr lang="da-DK" sz="1400" dirty="0"/>
          </a:p>
        </p:txBody>
      </p:sp>
      <p:sp>
        <p:nvSpPr>
          <p:cNvPr id="52" name="Ellipse 51"/>
          <p:cNvSpPr/>
          <p:nvPr/>
        </p:nvSpPr>
        <p:spPr>
          <a:xfrm>
            <a:off x="8991570" y="4831198"/>
            <a:ext cx="1233235" cy="478517"/>
          </a:xfrm>
          <a:prstGeom prst="ellipse">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t>Sparring</a:t>
            </a:r>
            <a:endParaRPr lang="da-DK" sz="1400" dirty="0"/>
          </a:p>
        </p:txBody>
      </p:sp>
    </p:spTree>
    <p:extLst>
      <p:ext uri="{BB962C8B-B14F-4D97-AF65-F5344CB8AC3E}">
        <p14:creationId xmlns:p14="http://schemas.microsoft.com/office/powerpoint/2010/main" val="863943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Programmet </a:t>
            </a:r>
            <a:endParaRPr lang="da-DK" dirty="0"/>
          </a:p>
        </p:txBody>
      </p:sp>
      <p:sp>
        <p:nvSpPr>
          <p:cNvPr id="3" name="Pladsholder til indhold 2"/>
          <p:cNvSpPr>
            <a:spLocks noGrp="1"/>
          </p:cNvSpPr>
          <p:nvPr>
            <p:ph idx="1"/>
          </p:nvPr>
        </p:nvSpPr>
        <p:spPr/>
        <p:txBody>
          <a:bodyPr/>
          <a:lstStyle/>
          <a:p>
            <a:r>
              <a:rPr lang="da-DK" dirty="0" smtClean="0"/>
              <a:t>Tilgangen til forældresamarbejde bygger på viden om:</a:t>
            </a:r>
          </a:p>
          <a:p>
            <a:pPr>
              <a:buFontTx/>
              <a:buChar char="-"/>
            </a:pPr>
            <a:r>
              <a:rPr lang="da-DK" dirty="0" smtClean="0"/>
              <a:t>Forældre som ressource </a:t>
            </a:r>
          </a:p>
          <a:p>
            <a:pPr>
              <a:buFontTx/>
              <a:buChar char="-"/>
            </a:pPr>
            <a:r>
              <a:rPr lang="da-DK" dirty="0" smtClean="0"/>
              <a:t>Sprog og kommunikation</a:t>
            </a:r>
          </a:p>
          <a:p>
            <a:pPr>
              <a:buFontTx/>
              <a:buChar char="-"/>
            </a:pPr>
            <a:r>
              <a:rPr lang="da-DK" dirty="0" smtClean="0"/>
              <a:t>En didaktik for forældresamarbejde</a:t>
            </a:r>
          </a:p>
          <a:p>
            <a:r>
              <a:rPr lang="da-DK" dirty="0" smtClean="0"/>
              <a:t>Metoder: </a:t>
            </a:r>
          </a:p>
          <a:p>
            <a:pPr>
              <a:buFontTx/>
              <a:buChar char="-"/>
            </a:pPr>
            <a:r>
              <a:rPr lang="da-DK" dirty="0"/>
              <a:t>F</a:t>
            </a:r>
            <a:r>
              <a:rPr lang="da-DK" dirty="0" smtClean="0"/>
              <a:t>amilieopgaver </a:t>
            </a:r>
          </a:p>
          <a:p>
            <a:pPr>
              <a:buFontTx/>
              <a:buChar char="-"/>
            </a:pPr>
            <a:r>
              <a:rPr lang="da-DK" dirty="0"/>
              <a:t>F</a:t>
            </a:r>
            <a:r>
              <a:rPr lang="da-DK" dirty="0" smtClean="0"/>
              <a:t>amiliefernisering</a:t>
            </a:r>
          </a:p>
        </p:txBody>
      </p:sp>
    </p:spTree>
    <p:extLst>
      <p:ext uri="{BB962C8B-B14F-4D97-AF65-F5344CB8AC3E}">
        <p14:creationId xmlns:p14="http://schemas.microsoft.com/office/powerpoint/2010/main" val="530740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2280" y="365125"/>
            <a:ext cx="8717757" cy="5811838"/>
          </a:xfrm>
        </p:spPr>
      </p:pic>
    </p:spTree>
    <p:extLst>
      <p:ext uri="{BB962C8B-B14F-4D97-AF65-F5344CB8AC3E}">
        <p14:creationId xmlns:p14="http://schemas.microsoft.com/office/powerpoint/2010/main" val="479841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600</Words>
  <Application>Microsoft Office PowerPoint</Application>
  <PresentationFormat>Widescreen</PresentationFormat>
  <Paragraphs>99</Paragraphs>
  <Slides>15</Slides>
  <Notes>3</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15</vt:i4>
      </vt:variant>
    </vt:vector>
  </HeadingPairs>
  <TitlesOfParts>
    <vt:vector size="19" baseType="lpstr">
      <vt:lpstr>Arial</vt:lpstr>
      <vt:lpstr>Calibri</vt:lpstr>
      <vt:lpstr>Calibri Light</vt:lpstr>
      <vt:lpstr>Office-tema</vt:lpstr>
      <vt:lpstr>PowerPoint-præsentation</vt:lpstr>
      <vt:lpstr>Organisering</vt:lpstr>
      <vt:lpstr>Formål</vt:lpstr>
      <vt:lpstr>Projektet</vt:lpstr>
      <vt:lpstr>Målgrupper</vt:lpstr>
      <vt:lpstr>PowerPoint-præsentation</vt:lpstr>
      <vt:lpstr>Lær med Familien – Projektets indsatser</vt:lpstr>
      <vt:lpstr>Programmet </vt:lpstr>
      <vt:lpstr>PowerPoint-præsentation</vt:lpstr>
      <vt:lpstr>PowerPoint-præsentation</vt:lpstr>
      <vt:lpstr>PowerPoint-præsentation</vt:lpstr>
      <vt:lpstr>PowerPoint-præsentation</vt:lpstr>
      <vt:lpstr>PowerPoint-præsentation</vt:lpstr>
      <vt:lpstr>PowerPoint-præsentation</vt:lpstr>
      <vt:lpstr>Familieopgaven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Lær med familien</dc:title>
  <dc:creator>Ida Tania Westergaard</dc:creator>
  <cp:lastModifiedBy>Morten Kruse</cp:lastModifiedBy>
  <cp:revision>52</cp:revision>
  <dcterms:created xsi:type="dcterms:W3CDTF">2017-05-29T08:24:27Z</dcterms:created>
  <dcterms:modified xsi:type="dcterms:W3CDTF">2018-09-12T08:08:02Z</dcterms:modified>
</cp:coreProperties>
</file>